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6" r:id="rId3"/>
    <p:sldId id="277" r:id="rId4"/>
    <p:sldId id="278" r:id="rId5"/>
    <p:sldId id="279" r:id="rId6"/>
    <p:sldId id="259" r:id="rId7"/>
    <p:sldId id="280" r:id="rId8"/>
    <p:sldId id="260" r:id="rId9"/>
    <p:sldId id="261" r:id="rId10"/>
    <p:sldId id="262" r:id="rId11"/>
    <p:sldId id="263" r:id="rId12"/>
    <p:sldId id="264" r:id="rId13"/>
    <p:sldId id="265" r:id="rId14"/>
    <p:sldId id="266" r:id="rId15"/>
    <p:sldId id="289" r:id="rId16"/>
    <p:sldId id="290" r:id="rId17"/>
    <p:sldId id="269" r:id="rId18"/>
    <p:sldId id="271" r:id="rId19"/>
    <p:sldId id="281" r:id="rId20"/>
    <p:sldId id="270" r:id="rId21"/>
    <p:sldId id="282" r:id="rId22"/>
    <p:sldId id="273" r:id="rId23"/>
    <p:sldId id="283" r:id="rId24"/>
    <p:sldId id="274" r:id="rId25"/>
    <p:sldId id="284" r:id="rId26"/>
    <p:sldId id="275" r:id="rId27"/>
    <p:sldId id="285" r:id="rId28"/>
    <p:sldId id="288"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A91CB-BFF0-41CB-A336-C73F4BE1A8A4}" type="datetimeFigureOut">
              <a:rPr lang="nl-NL" smtClean="0"/>
              <a:t>19-9-2024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62E01-7741-4C0B-8233-1921E333E2C1}" type="slidenum">
              <a:rPr lang="nl-NL" smtClean="0"/>
              <a:t>‹nr.›</a:t>
            </a:fld>
            <a:endParaRPr lang="nl-NL"/>
          </a:p>
        </p:txBody>
      </p:sp>
    </p:spTree>
    <p:extLst>
      <p:ext uri="{BB962C8B-B14F-4D97-AF65-F5344CB8AC3E}">
        <p14:creationId xmlns:p14="http://schemas.microsoft.com/office/powerpoint/2010/main" val="151671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F962E01-7741-4C0B-8233-1921E333E2C1}" type="slidenum">
              <a:rPr lang="nl-NL" smtClean="0"/>
              <a:t>24</a:t>
            </a:fld>
            <a:endParaRPr lang="nl-NL"/>
          </a:p>
        </p:txBody>
      </p:sp>
    </p:spTree>
    <p:extLst>
      <p:ext uri="{BB962C8B-B14F-4D97-AF65-F5344CB8AC3E}">
        <p14:creationId xmlns:p14="http://schemas.microsoft.com/office/powerpoint/2010/main" val="52485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22805-D38C-A2B1-9CFC-F157B9F1821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F08AAD5-6915-E076-629E-7D51F3BCF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A64761A-36E9-28E5-02DA-D0B365331A79}"/>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5" name="Tijdelijke aanduiding voor voettekst 4">
            <a:extLst>
              <a:ext uri="{FF2B5EF4-FFF2-40B4-BE49-F238E27FC236}">
                <a16:creationId xmlns:a16="http://schemas.microsoft.com/office/drawing/2014/main" id="{DD5CF01E-BF1D-176E-BD23-D4D5282C01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A4CAAA-4A20-2E96-FD83-30284571C107}"/>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385208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B3DAF-82E4-0C44-6051-5C0080F6561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F0BE66C-3AF4-975F-AEBC-B62E490F0F2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0D4BAA-5435-E389-C2A1-1D91DBF8EA00}"/>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5" name="Tijdelijke aanduiding voor voettekst 4">
            <a:extLst>
              <a:ext uri="{FF2B5EF4-FFF2-40B4-BE49-F238E27FC236}">
                <a16:creationId xmlns:a16="http://schemas.microsoft.com/office/drawing/2014/main" id="{4254A3B9-A306-84E8-5737-46ECA70330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D91093-69B8-5133-C91E-2F6FEF772F17}"/>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233540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C37CD5-62B2-43A8-0EA2-3D46171D14E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DAB49F5-18A2-6C55-FCAF-C808E3A6CB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EB5650B-73AE-948A-EE70-207A5208478D}"/>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5" name="Tijdelijke aanduiding voor voettekst 4">
            <a:extLst>
              <a:ext uri="{FF2B5EF4-FFF2-40B4-BE49-F238E27FC236}">
                <a16:creationId xmlns:a16="http://schemas.microsoft.com/office/drawing/2014/main" id="{C4F93CF9-5EE7-6AF3-9D1E-607F686080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3E54C8-94D2-410F-3A0A-7476BB031FF0}"/>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122949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3C9C4-7BA2-07F6-2521-CD37D05294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D47C8A9-F5C5-EDB6-F72C-69BE4A0F73B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C62439-FEE0-9BF0-C8CE-2D38FC415D47}"/>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5" name="Tijdelijke aanduiding voor voettekst 4">
            <a:extLst>
              <a:ext uri="{FF2B5EF4-FFF2-40B4-BE49-F238E27FC236}">
                <a16:creationId xmlns:a16="http://schemas.microsoft.com/office/drawing/2014/main" id="{082397C3-2AFD-1D54-7B72-C068B6D78C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C06197-302D-81A9-D962-02881DAE6972}"/>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290801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9AE77-50F2-BD98-834C-0ECE23D6D7F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F4C2B57-DC0D-1439-626B-678DC5DE47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76616D-86D3-3156-EF1C-91F6A34B057B}"/>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5" name="Tijdelijke aanduiding voor voettekst 4">
            <a:extLst>
              <a:ext uri="{FF2B5EF4-FFF2-40B4-BE49-F238E27FC236}">
                <a16:creationId xmlns:a16="http://schemas.microsoft.com/office/drawing/2014/main" id="{4DF93B54-C570-066E-0D06-A6042E1A6B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EED289-9543-E755-D108-27795B5C528B}"/>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317581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0199F-572F-CB9B-3859-F9C076AD3C4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A26C32-BC6E-384B-2414-A3571A2A7C6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952DDD-5049-2F78-DB31-649FCA69F9A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A2BD2B-D454-5011-0865-02D35AF5E4CE}"/>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6" name="Tijdelijke aanduiding voor voettekst 5">
            <a:extLst>
              <a:ext uri="{FF2B5EF4-FFF2-40B4-BE49-F238E27FC236}">
                <a16:creationId xmlns:a16="http://schemas.microsoft.com/office/drawing/2014/main" id="{5746BE7C-C2BE-F403-3E4E-F34BE93029F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6F8E68-FAEF-54D6-EB9F-F98DEBC07F01}"/>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208210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0B846-353D-84BE-8625-8FF3060CC02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C25474C-7CC6-947B-A4D7-07D539BF8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998967F-3A70-1621-70C6-864EE6224AC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BED34F3-77D6-AAE5-BA18-9B1A1B847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86D003-7695-DDE2-75E2-8AE42354CE8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0411019-FE2B-7079-E7E4-B28B7B028895}"/>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8" name="Tijdelijke aanduiding voor voettekst 7">
            <a:extLst>
              <a:ext uri="{FF2B5EF4-FFF2-40B4-BE49-F238E27FC236}">
                <a16:creationId xmlns:a16="http://schemas.microsoft.com/office/drawing/2014/main" id="{0F7728E9-713D-BA6B-738F-50927FF8229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128E54D-3635-4146-72C3-72F3DF346666}"/>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119716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DFF85-FD71-FBC2-8CA4-8E4FD5D238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EF3C6-A9B8-B76B-2839-60E4F0D38D8F}"/>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4" name="Tijdelijke aanduiding voor voettekst 3">
            <a:extLst>
              <a:ext uri="{FF2B5EF4-FFF2-40B4-BE49-F238E27FC236}">
                <a16:creationId xmlns:a16="http://schemas.microsoft.com/office/drawing/2014/main" id="{5FF68A33-A01B-C635-60A5-9A164377C46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DE764F3-88B6-795D-C8E4-BCFFC6A27EDB}"/>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147159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2AC4BB5-D210-E320-02DC-94C270162E04}"/>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3" name="Tijdelijke aanduiding voor voettekst 2">
            <a:extLst>
              <a:ext uri="{FF2B5EF4-FFF2-40B4-BE49-F238E27FC236}">
                <a16:creationId xmlns:a16="http://schemas.microsoft.com/office/drawing/2014/main" id="{3D43EC4C-D2C7-B7D3-6F7E-A7B6E24AD6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31D9E7A-75D3-13A3-FFE3-3E2A971AA514}"/>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373692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EB65C-7B14-023D-EC92-71FD3BCFF1B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5D0A6F4-413F-E1FD-078C-3BFEC5C5A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1788CAD-29B0-E794-12E3-E03597F06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5E9A96B-B13E-1DCE-3687-ACE83C6E12AD}"/>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6" name="Tijdelijke aanduiding voor voettekst 5">
            <a:extLst>
              <a:ext uri="{FF2B5EF4-FFF2-40B4-BE49-F238E27FC236}">
                <a16:creationId xmlns:a16="http://schemas.microsoft.com/office/drawing/2014/main" id="{A339A596-978F-B92E-B0D1-8B3BAC1C91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B8CEAF-7C5A-57D3-285E-F6EB04CB6995}"/>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73599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8F253-5863-A4DA-512E-8D8330F0095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FBA3039-F63F-5C02-28D4-DA04A2509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5A810D7-A30A-DC84-8E37-56FAF6461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0CB559A-04A6-AB18-7779-1162A3CCF085}"/>
              </a:ext>
            </a:extLst>
          </p:cNvPr>
          <p:cNvSpPr>
            <a:spLocks noGrp="1"/>
          </p:cNvSpPr>
          <p:nvPr>
            <p:ph type="dt" sz="half" idx="10"/>
          </p:nvPr>
        </p:nvSpPr>
        <p:spPr/>
        <p:txBody>
          <a:bodyPr/>
          <a:lstStyle/>
          <a:p>
            <a:fld id="{35B1D153-A384-4EEB-968D-9AB40CAD1CF5}" type="datetimeFigureOut">
              <a:rPr lang="nl-NL" smtClean="0"/>
              <a:t>19-9-2024</a:t>
            </a:fld>
            <a:endParaRPr lang="nl-NL"/>
          </a:p>
        </p:txBody>
      </p:sp>
      <p:sp>
        <p:nvSpPr>
          <p:cNvPr id="6" name="Tijdelijke aanduiding voor voettekst 5">
            <a:extLst>
              <a:ext uri="{FF2B5EF4-FFF2-40B4-BE49-F238E27FC236}">
                <a16:creationId xmlns:a16="http://schemas.microsoft.com/office/drawing/2014/main" id="{BC98B1ED-5636-82C4-87B2-3EB85FBC90D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AE0D948-F71C-3DEC-CAF3-A1412E58F117}"/>
              </a:ext>
            </a:extLst>
          </p:cNvPr>
          <p:cNvSpPr>
            <a:spLocks noGrp="1"/>
          </p:cNvSpPr>
          <p:nvPr>
            <p:ph type="sldNum" sz="quarter" idx="12"/>
          </p:nvPr>
        </p:nvSpPr>
        <p:spPr/>
        <p:txBody>
          <a:bodyPr/>
          <a:lstStyle/>
          <a:p>
            <a:fld id="{7BD35E30-5D54-4460-BF41-9A0ED81728D7}" type="slidenum">
              <a:rPr lang="nl-NL" smtClean="0"/>
              <a:t>‹nr.›</a:t>
            </a:fld>
            <a:endParaRPr lang="nl-NL"/>
          </a:p>
        </p:txBody>
      </p:sp>
    </p:spTree>
    <p:extLst>
      <p:ext uri="{BB962C8B-B14F-4D97-AF65-F5344CB8AC3E}">
        <p14:creationId xmlns:p14="http://schemas.microsoft.com/office/powerpoint/2010/main" val="333255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74E1B96-C326-A35B-70F6-A4D3DD71D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8E93FDC-B065-476E-3B1D-71BF6FF11F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9D996A-12D5-04C8-0F8B-8B94153B7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1D153-A384-4EEB-968D-9AB40CAD1CF5}" type="datetimeFigureOut">
              <a:rPr lang="nl-NL" smtClean="0"/>
              <a:t>19-9-2024</a:t>
            </a:fld>
            <a:endParaRPr lang="nl-NL"/>
          </a:p>
        </p:txBody>
      </p:sp>
      <p:sp>
        <p:nvSpPr>
          <p:cNvPr id="5" name="Tijdelijke aanduiding voor voettekst 4">
            <a:extLst>
              <a:ext uri="{FF2B5EF4-FFF2-40B4-BE49-F238E27FC236}">
                <a16:creationId xmlns:a16="http://schemas.microsoft.com/office/drawing/2014/main" id="{12CF7CAE-0255-5993-AAF3-FCBDFB185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46EF19-7401-0E0B-A1AA-61C8ED75F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35E30-5D54-4460-BF41-9A0ED81728D7}" type="slidenum">
              <a:rPr lang="nl-NL" smtClean="0"/>
              <a:t>‹nr.›</a:t>
            </a:fld>
            <a:endParaRPr lang="nl-NL"/>
          </a:p>
        </p:txBody>
      </p:sp>
    </p:spTree>
    <p:extLst>
      <p:ext uri="{BB962C8B-B14F-4D97-AF65-F5344CB8AC3E}">
        <p14:creationId xmlns:p14="http://schemas.microsoft.com/office/powerpoint/2010/main" val="362585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1F7AB-BC57-279E-634E-6B7D9E7516EE}"/>
              </a:ext>
            </a:extLst>
          </p:cNvPr>
          <p:cNvSpPr>
            <a:spLocks noGrp="1"/>
          </p:cNvSpPr>
          <p:nvPr>
            <p:ph type="ctrTitle"/>
          </p:nvPr>
        </p:nvSpPr>
        <p:spPr>
          <a:xfrm>
            <a:off x="1433465" y="542941"/>
            <a:ext cx="9144000" cy="914667"/>
          </a:xfrm>
        </p:spPr>
        <p:txBody>
          <a:bodyPr>
            <a:normAutofit fontScale="90000"/>
          </a:bodyPr>
          <a:lstStyle/>
          <a:p>
            <a:pPr marL="114300"/>
            <a:br>
              <a:rPr lang="nl-NL" sz="1800" b="1" dirty="0">
                <a:solidFill>
                  <a:srgbClr val="000000"/>
                </a:solidFill>
                <a:latin typeface="Helvetica Neue"/>
                <a:ea typeface="Arial Unicode MS"/>
                <a:cs typeface="Arial Unicode MS"/>
              </a:rPr>
            </a:br>
            <a:br>
              <a:rPr lang="nl-NL" sz="1800" b="1" dirty="0">
                <a:solidFill>
                  <a:srgbClr val="000000"/>
                </a:solidFill>
                <a:latin typeface="Helvetica Neue"/>
                <a:ea typeface="Arial Unicode MS"/>
                <a:cs typeface="Arial Unicode MS"/>
              </a:rPr>
            </a:br>
            <a:br>
              <a:rPr lang="nl-NL" sz="1800" b="1" dirty="0">
                <a:solidFill>
                  <a:srgbClr val="000000"/>
                </a:solidFill>
                <a:latin typeface="Helvetica Neue"/>
                <a:ea typeface="Arial Unicode MS"/>
                <a:cs typeface="Arial Unicode MS"/>
              </a:rPr>
            </a:br>
            <a:br>
              <a:rPr lang="nl-NL" sz="1800" b="1" dirty="0">
                <a:solidFill>
                  <a:srgbClr val="000000"/>
                </a:solidFill>
                <a:latin typeface="Helvetica Neue"/>
                <a:ea typeface="Arial Unicode MS"/>
                <a:cs typeface="Arial Unicode MS"/>
              </a:rPr>
            </a:br>
            <a:br>
              <a:rPr lang="nl-NL" sz="1800" b="1" dirty="0">
                <a:solidFill>
                  <a:srgbClr val="000000"/>
                </a:solidFill>
                <a:latin typeface="Helvetica Neue"/>
                <a:ea typeface="Arial Unicode MS"/>
                <a:cs typeface="Arial Unicode MS"/>
              </a:rPr>
            </a:br>
            <a:r>
              <a:rPr lang="nl-NL" sz="3600" b="1" dirty="0">
                <a:ln>
                  <a:noFill/>
                </a:ln>
                <a:solidFill>
                  <a:srgbClr val="000000"/>
                </a:solidFill>
                <a:effectLst/>
                <a:latin typeface="Helvetica Neue"/>
                <a:ea typeface="Arial Unicode MS"/>
                <a:cs typeface="Arial Unicode MS"/>
              </a:rPr>
              <a:t>Roomboterfabriek </a:t>
            </a:r>
            <a:r>
              <a:rPr lang="ar-SA" sz="3600" b="1" dirty="0">
                <a:ln>
                  <a:noFill/>
                </a:ln>
                <a:solidFill>
                  <a:srgbClr val="000000"/>
                </a:solidFill>
                <a:effectLst/>
                <a:latin typeface="Helvetica Neue"/>
                <a:ea typeface="Arial Unicode MS"/>
                <a:cs typeface="Arial Unicode MS"/>
              </a:rPr>
              <a:t>“</a:t>
            </a:r>
            <a:r>
              <a:rPr lang="nl-NL" sz="3600" b="1" dirty="0">
                <a:ln>
                  <a:noFill/>
                </a:ln>
                <a:solidFill>
                  <a:srgbClr val="000000"/>
                </a:solidFill>
                <a:effectLst/>
                <a:latin typeface="Helvetica Neue"/>
                <a:ea typeface="Arial Unicode MS"/>
                <a:cs typeface="Arial Unicode MS"/>
              </a:rPr>
              <a:t>Gasteren” te Gasteren</a:t>
            </a:r>
            <a:r>
              <a:rPr lang="nl-NL" sz="3600" b="1" dirty="0">
                <a:solidFill>
                  <a:srgbClr val="000000"/>
                </a:solidFill>
                <a:latin typeface="Helvetica Neue"/>
                <a:ea typeface="Arial Unicode MS"/>
                <a:cs typeface="Arial Unicode MS"/>
              </a:rPr>
              <a:t> </a:t>
            </a:r>
            <a:r>
              <a:rPr lang="nl-NL" sz="3600" b="1" dirty="0">
                <a:ln>
                  <a:noFill/>
                </a:ln>
                <a:solidFill>
                  <a:srgbClr val="000000"/>
                </a:solidFill>
                <a:effectLst/>
                <a:latin typeface="Helvetica Neue"/>
                <a:ea typeface="Arial Unicode MS"/>
                <a:cs typeface="Arial Unicode MS"/>
              </a:rPr>
              <a:t> 1895-1915</a:t>
            </a:r>
            <a:endParaRPr lang="nl-NL" sz="3600" dirty="0"/>
          </a:p>
        </p:txBody>
      </p:sp>
      <p:sp>
        <p:nvSpPr>
          <p:cNvPr id="3" name="Ondertitel 2">
            <a:extLst>
              <a:ext uri="{FF2B5EF4-FFF2-40B4-BE49-F238E27FC236}">
                <a16:creationId xmlns:a16="http://schemas.microsoft.com/office/drawing/2014/main" id="{176B89CA-13CF-377C-7525-D9161F1BD5A7}"/>
              </a:ext>
            </a:extLst>
          </p:cNvPr>
          <p:cNvSpPr>
            <a:spLocks noGrp="1"/>
          </p:cNvSpPr>
          <p:nvPr>
            <p:ph type="subTitle" idx="1"/>
          </p:nvPr>
        </p:nvSpPr>
        <p:spPr>
          <a:xfrm>
            <a:off x="1524000" y="1773238"/>
            <a:ext cx="9144000" cy="1655762"/>
          </a:xfrm>
        </p:spPr>
        <p:txBody>
          <a:bodyPr/>
          <a:lstStyle/>
          <a:p>
            <a:r>
              <a:rPr lang="nl-NL" sz="1800" b="1" dirty="0">
                <a:ln>
                  <a:noFill/>
                </a:ln>
                <a:solidFill>
                  <a:srgbClr val="000000"/>
                </a:solidFill>
                <a:effectLst/>
                <a:latin typeface="Helvetica Neue"/>
                <a:ea typeface="Helvetica Neue"/>
                <a:cs typeface="Helvetica Neue"/>
              </a:rPr>
              <a:t>Waarom mijn keuze om over de boterfabriek te vertellen</a:t>
            </a:r>
          </a:p>
          <a:p>
            <a:endParaRPr lang="nl-NL" dirty="0"/>
          </a:p>
        </p:txBody>
      </p:sp>
      <p:pic>
        <p:nvPicPr>
          <p:cNvPr id="4" name="officeArt object">
            <a:extLst>
              <a:ext uri="{FF2B5EF4-FFF2-40B4-BE49-F238E27FC236}">
                <a16:creationId xmlns:a16="http://schemas.microsoft.com/office/drawing/2014/main" id="{90F39574-429F-5AA1-5070-2E2B8BCC2004}"/>
              </a:ext>
            </a:extLst>
          </p:cNvPr>
          <p:cNvPicPr/>
          <p:nvPr/>
        </p:nvPicPr>
        <p:blipFill>
          <a:blip r:embed="rId2"/>
          <a:stretch>
            <a:fillRect/>
          </a:stretch>
        </p:blipFill>
        <p:spPr>
          <a:xfrm>
            <a:off x="2837071" y="2311384"/>
            <a:ext cx="6517857" cy="4546616"/>
          </a:xfrm>
          <a:prstGeom prst="rect">
            <a:avLst/>
          </a:prstGeom>
          <a:ln w="12700" cap="flat">
            <a:noFill/>
            <a:miter lim="400000"/>
          </a:ln>
          <a:effectLst/>
        </p:spPr>
      </p:pic>
    </p:spTree>
    <p:extLst>
      <p:ext uri="{BB962C8B-B14F-4D97-AF65-F5344CB8AC3E}">
        <p14:creationId xmlns:p14="http://schemas.microsoft.com/office/powerpoint/2010/main" val="2681526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4E38B-BABB-BB6D-7598-24DFA1D920D3}"/>
              </a:ext>
            </a:extLst>
          </p:cNvPr>
          <p:cNvSpPr>
            <a:spLocks noGrp="1"/>
          </p:cNvSpPr>
          <p:nvPr>
            <p:ph type="title"/>
          </p:nvPr>
        </p:nvSpPr>
        <p:spPr>
          <a:xfrm>
            <a:off x="838200" y="365125"/>
            <a:ext cx="10515600" cy="909493"/>
          </a:xfrm>
        </p:spPr>
        <p:txBody>
          <a:bodyPr>
            <a:normAutofit fontScale="90000"/>
          </a:bodyPr>
          <a:lstStyle/>
          <a:p>
            <a:r>
              <a:rPr lang="da-DK" sz="1800" b="1" dirty="0">
                <a:ln>
                  <a:noFill/>
                </a:ln>
                <a:solidFill>
                  <a:srgbClr val="000000"/>
                </a:solidFill>
                <a:effectLst/>
                <a:latin typeface="Helvetica Neue"/>
                <a:ea typeface="Arial Unicode MS"/>
                <a:cs typeface="Arial Unicode MS"/>
              </a:rPr>
              <a:t>Boter karnen</a:t>
            </a:r>
            <a:br>
              <a:rPr lang="nl-NL" sz="1800" dirty="0">
                <a:ln>
                  <a:noFill/>
                </a:ln>
                <a:solidFill>
                  <a:srgbClr val="000000"/>
                </a:solidFill>
                <a:effectLst/>
                <a:latin typeface="Helvetica Neue"/>
                <a:ea typeface="Arial Unicode MS"/>
                <a:cs typeface="Arial Unicode MS"/>
              </a:rPr>
            </a:br>
            <a:endParaRPr lang="nl-NL" dirty="0"/>
          </a:p>
        </p:txBody>
      </p:sp>
      <p:sp>
        <p:nvSpPr>
          <p:cNvPr id="9" name="Tijdelijke aanduiding voor inhoud 8">
            <a:extLst>
              <a:ext uri="{FF2B5EF4-FFF2-40B4-BE49-F238E27FC236}">
                <a16:creationId xmlns:a16="http://schemas.microsoft.com/office/drawing/2014/main" id="{2F2ABC65-5E1C-81C3-F28D-DAA3123714C5}"/>
              </a:ext>
            </a:extLst>
          </p:cNvPr>
          <p:cNvSpPr>
            <a:spLocks noGrp="1"/>
          </p:cNvSpPr>
          <p:nvPr>
            <p:ph idx="1"/>
          </p:nvPr>
        </p:nvSpPr>
        <p:spPr>
          <a:xfrm>
            <a:off x="838200" y="754206"/>
            <a:ext cx="10515600" cy="5886739"/>
          </a:xfrm>
        </p:spPr>
        <p:txBody>
          <a:bodyPr>
            <a:normAutofit fontScale="92500" lnSpcReduction="10000"/>
          </a:bodyPr>
          <a:lstStyle/>
          <a:p>
            <a:pPr marL="0" indent="0">
              <a:buNone/>
            </a:pPr>
            <a:r>
              <a:rPr lang="nl-NL" sz="1800" dirty="0">
                <a:ln>
                  <a:noFill/>
                </a:ln>
                <a:solidFill>
                  <a:srgbClr val="000000"/>
                </a:solidFill>
                <a:effectLst/>
                <a:latin typeface="Helvetica Neue"/>
                <a:ea typeface="Helvetica Neue"/>
                <a:cs typeface="Helvetica Neue"/>
              </a:rPr>
              <a:t>In het fabriekje werd de melk eerst op steenkoolvuur verwarmd en vervolgens in de centrifuge gedraaid om het vet eruit te slingeren. Het afgeslingerd vet werd daarna met de hand in de karn gedraaid om het vocht eruit te persen (zwaar werk).</a:t>
            </a:r>
          </a:p>
          <a:p>
            <a:endParaRPr lang="nl-NL" sz="1800" dirty="0">
              <a:solidFill>
                <a:srgbClr val="000000"/>
              </a:solidFill>
              <a:latin typeface="Helvetica Neue"/>
            </a:endParaRPr>
          </a:p>
          <a:p>
            <a:pPr marL="0" indent="0">
              <a:buNone/>
            </a:pPr>
            <a:endParaRPr lang="nl-NL" sz="1800" dirty="0">
              <a:solidFill>
                <a:srgbClr val="000000"/>
              </a:solidFill>
              <a:latin typeface="Helvetica Neue"/>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br>
              <a:rPr lang="nl-NL" sz="1800" dirty="0">
                <a:ln>
                  <a:noFill/>
                </a:ln>
                <a:solidFill>
                  <a:srgbClr val="000000"/>
                </a:solidFill>
                <a:effectLst/>
                <a:latin typeface="Helvetica Neue"/>
                <a:ea typeface="Arial Unicode MS"/>
                <a:cs typeface="Arial Unicode MS"/>
              </a:rPr>
            </a:br>
            <a:r>
              <a:rPr lang="nl-NL" sz="1800" dirty="0">
                <a:ln>
                  <a:noFill/>
                </a:ln>
                <a:solidFill>
                  <a:srgbClr val="000000"/>
                </a:solidFill>
                <a:effectLst/>
                <a:latin typeface="Helvetica Neue"/>
                <a:ea typeface="Arial Unicode MS"/>
                <a:cs typeface="Arial Unicode MS"/>
              </a:rPr>
              <a:t>Er werd uitsluitend boter gemaakt, bedoeld voor de verkoop.</a:t>
            </a:r>
          </a:p>
          <a:p>
            <a:pPr marL="0" indent="0">
              <a:buNone/>
            </a:pPr>
            <a:r>
              <a:rPr lang="nl-NL" sz="1800" dirty="0">
                <a:ln>
                  <a:noFill/>
                </a:ln>
                <a:solidFill>
                  <a:srgbClr val="000000"/>
                </a:solidFill>
                <a:effectLst/>
                <a:latin typeface="Helvetica Neue"/>
                <a:ea typeface="Arial Unicode MS"/>
                <a:cs typeface="Arial Unicode MS"/>
              </a:rPr>
              <a:t>De boter werd in zandheuvels aan de </a:t>
            </a:r>
            <a:r>
              <a:rPr lang="nl-NL" sz="1800" dirty="0" err="1">
                <a:ln>
                  <a:noFill/>
                </a:ln>
                <a:solidFill>
                  <a:srgbClr val="000000"/>
                </a:solidFill>
                <a:effectLst/>
                <a:latin typeface="Helvetica Neue"/>
                <a:ea typeface="Arial Unicode MS"/>
                <a:cs typeface="Arial Unicode MS"/>
              </a:rPr>
              <a:t>Oudemolenseweg</a:t>
            </a:r>
            <a:r>
              <a:rPr lang="nl-NL" sz="1800" dirty="0">
                <a:ln>
                  <a:noFill/>
                </a:ln>
                <a:solidFill>
                  <a:srgbClr val="000000"/>
                </a:solidFill>
                <a:effectLst/>
                <a:latin typeface="Helvetica Neue"/>
                <a:ea typeface="Arial Unicode MS"/>
                <a:cs typeface="Arial Unicode MS"/>
              </a:rPr>
              <a:t> begraven. Met ijs uit het veen kon de boter tot het midden van de zomer goed worden gehouden.</a:t>
            </a:r>
            <a:br>
              <a:rPr lang="nl-NL" sz="1800" dirty="0">
                <a:solidFill>
                  <a:srgbClr val="000000"/>
                </a:solidFill>
                <a:latin typeface="Helvetica Neue"/>
                <a:ea typeface="Arial Unicode MS"/>
                <a:cs typeface="Arial Unicode MS"/>
              </a:rPr>
            </a:br>
            <a:br>
              <a:rPr lang="nl-NL" sz="1800" dirty="0">
                <a:solidFill>
                  <a:srgbClr val="000000"/>
                </a:solidFill>
                <a:latin typeface="Helvetica Neue"/>
                <a:ea typeface="Arial Unicode MS"/>
                <a:cs typeface="Arial Unicode MS"/>
              </a:rPr>
            </a:br>
            <a:r>
              <a:rPr lang="nl-NL" sz="1800" dirty="0">
                <a:ln>
                  <a:noFill/>
                </a:ln>
                <a:solidFill>
                  <a:srgbClr val="000000"/>
                </a:solidFill>
                <a:effectLst/>
                <a:latin typeface="Helvetica Neue"/>
                <a:ea typeface="Arial Unicode MS"/>
                <a:cs typeface="Arial Unicode MS"/>
              </a:rPr>
              <a:t>Gastenaren werden dan ook wel </a:t>
            </a:r>
            <a:r>
              <a:rPr lang="ar-SA" sz="1800" dirty="0">
                <a:ln>
                  <a:noFill/>
                </a:ln>
                <a:solidFill>
                  <a:srgbClr val="000000"/>
                </a:solidFill>
                <a:effectLst/>
                <a:latin typeface="Helvetica Neue"/>
                <a:ea typeface="Arial Unicode MS"/>
                <a:cs typeface="Arial Unicode MS"/>
              </a:rPr>
              <a:t>“</a:t>
            </a:r>
            <a:r>
              <a:rPr lang="nl-NL" sz="1800" dirty="0">
                <a:ln>
                  <a:noFill/>
                </a:ln>
                <a:solidFill>
                  <a:srgbClr val="000000"/>
                </a:solidFill>
                <a:effectLst/>
                <a:latin typeface="Helvetica Neue"/>
                <a:ea typeface="Arial Unicode MS"/>
                <a:cs typeface="Arial Unicode MS"/>
              </a:rPr>
              <a:t>Botterkrammers” genoemd, een verbastering van </a:t>
            </a:r>
            <a:r>
              <a:rPr lang="nl-NL" sz="1800" dirty="0" err="1">
                <a:ln>
                  <a:noFill/>
                </a:ln>
                <a:solidFill>
                  <a:srgbClr val="000000"/>
                </a:solidFill>
                <a:effectLst/>
                <a:latin typeface="Helvetica Neue"/>
                <a:ea typeface="Arial Unicode MS"/>
                <a:cs typeface="Arial Unicode MS"/>
              </a:rPr>
              <a:t>botterkremer</a:t>
            </a:r>
            <a:r>
              <a:rPr lang="nl-NL" sz="1800" dirty="0">
                <a:ln>
                  <a:noFill/>
                </a:ln>
                <a:solidFill>
                  <a:srgbClr val="000000"/>
                </a:solidFill>
                <a:effectLst/>
                <a:latin typeface="Helvetica Neue"/>
                <a:ea typeface="Arial Unicode MS"/>
                <a:cs typeface="Arial Unicode MS"/>
              </a:rPr>
              <a:t> ofwel boterventer. Vandaar de boterton op de vlag van Gasteren.</a:t>
            </a:r>
          </a:p>
          <a:p>
            <a:endParaRPr lang="nl-NL" dirty="0"/>
          </a:p>
        </p:txBody>
      </p:sp>
      <p:pic>
        <p:nvPicPr>
          <p:cNvPr id="10" name="officeArt object">
            <a:extLst>
              <a:ext uri="{FF2B5EF4-FFF2-40B4-BE49-F238E27FC236}">
                <a16:creationId xmlns:a16="http://schemas.microsoft.com/office/drawing/2014/main" id="{C405E27B-8B9C-041D-1F4E-C224411D4F89}"/>
              </a:ext>
            </a:extLst>
          </p:cNvPr>
          <p:cNvPicPr/>
          <p:nvPr/>
        </p:nvPicPr>
        <p:blipFill>
          <a:blip r:embed="rId2"/>
          <a:stretch>
            <a:fillRect/>
          </a:stretch>
        </p:blipFill>
        <p:spPr>
          <a:xfrm>
            <a:off x="3042602" y="1513884"/>
            <a:ext cx="6106795" cy="3478530"/>
          </a:xfrm>
          <a:prstGeom prst="rect">
            <a:avLst/>
          </a:prstGeom>
          <a:ln w="12700" cap="flat">
            <a:noFill/>
            <a:miter lim="400000"/>
          </a:ln>
          <a:effectLst/>
        </p:spPr>
      </p:pic>
    </p:spTree>
    <p:extLst>
      <p:ext uri="{BB962C8B-B14F-4D97-AF65-F5344CB8AC3E}">
        <p14:creationId xmlns:p14="http://schemas.microsoft.com/office/powerpoint/2010/main" val="5599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7257-26A4-74C6-3A78-9D9A51571D66}"/>
              </a:ext>
            </a:extLst>
          </p:cNvPr>
          <p:cNvSpPr>
            <a:spLocks noGrp="1"/>
          </p:cNvSpPr>
          <p:nvPr>
            <p:ph type="title"/>
          </p:nvPr>
        </p:nvSpPr>
        <p:spPr/>
        <p:txBody>
          <a:bodyPr/>
          <a:lstStyle/>
          <a:p>
            <a:endParaRPr lang="nl-NL" dirty="0"/>
          </a:p>
        </p:txBody>
      </p:sp>
      <p:sp>
        <p:nvSpPr>
          <p:cNvPr id="11" name="Tijdelijke aanduiding voor inhoud 10">
            <a:extLst>
              <a:ext uri="{FF2B5EF4-FFF2-40B4-BE49-F238E27FC236}">
                <a16:creationId xmlns:a16="http://schemas.microsoft.com/office/drawing/2014/main" id="{357E2BD0-7FA9-9F31-35DF-929048483123}"/>
              </a:ext>
            </a:extLst>
          </p:cNvPr>
          <p:cNvSpPr>
            <a:spLocks noGrp="1"/>
          </p:cNvSpPr>
          <p:nvPr>
            <p:ph idx="1"/>
          </p:nvPr>
        </p:nvSpPr>
        <p:spPr/>
        <p:txBody>
          <a:bodyPr/>
          <a:lstStyle/>
          <a:p>
            <a:pPr marL="0" indent="0">
              <a:buNone/>
            </a:pPr>
            <a:endParaRPr lang="nl-NL" sz="1800" dirty="0">
              <a:ln>
                <a:noFill/>
              </a:ln>
              <a:solidFill>
                <a:srgbClr val="000000"/>
              </a:solidFill>
              <a:effectLst/>
              <a:latin typeface="Helvetica Neue"/>
              <a:ea typeface="Helvetica Neue"/>
              <a:cs typeface="Helvetica Neue"/>
            </a:endParaRPr>
          </a:p>
          <a:p>
            <a:pPr marL="0" indent="0">
              <a:buNone/>
            </a:pPr>
            <a:endParaRPr lang="nl-NL" sz="1800" dirty="0">
              <a:solidFill>
                <a:srgbClr val="000000"/>
              </a:solidFill>
              <a:latin typeface="Helvetica Neue"/>
              <a:ea typeface="Helvetica Neue"/>
              <a:cs typeface="Helvetica Neue"/>
            </a:endParaRPr>
          </a:p>
          <a:p>
            <a:pPr marL="0" indent="0">
              <a:buNone/>
            </a:pPr>
            <a:endParaRPr lang="nl-NL" sz="1800" dirty="0">
              <a:ln>
                <a:noFill/>
              </a:ln>
              <a:solidFill>
                <a:srgbClr val="000000"/>
              </a:solidFill>
              <a:effectLst/>
              <a:latin typeface="Helvetica Neue"/>
              <a:ea typeface="Helvetica Neue"/>
              <a:cs typeface="Helvetica Neue"/>
            </a:endParaRPr>
          </a:p>
          <a:p>
            <a:pPr marL="0" indent="0">
              <a:buNone/>
            </a:pPr>
            <a:endParaRPr lang="nl-NL" sz="1800" dirty="0">
              <a:solidFill>
                <a:srgbClr val="000000"/>
              </a:solidFill>
              <a:latin typeface="Helvetica Neue"/>
              <a:ea typeface="Helvetica Neue"/>
              <a:cs typeface="Helvetica Neue"/>
            </a:endParaRPr>
          </a:p>
          <a:p>
            <a:pPr marL="0" indent="0">
              <a:buNone/>
            </a:pPr>
            <a:endParaRPr lang="nl-NL" sz="1800" dirty="0">
              <a:ln>
                <a:noFill/>
              </a:ln>
              <a:solidFill>
                <a:srgbClr val="000000"/>
              </a:solidFill>
              <a:effectLst/>
              <a:latin typeface="Helvetica Neue"/>
              <a:ea typeface="Helvetica Neue"/>
              <a:cs typeface="Helvetica Neue"/>
            </a:endParaRPr>
          </a:p>
          <a:p>
            <a:pPr marL="0" indent="0">
              <a:buNone/>
            </a:pPr>
            <a:endParaRPr lang="nl-NL" sz="1800" dirty="0">
              <a:solidFill>
                <a:srgbClr val="000000"/>
              </a:solidFill>
              <a:latin typeface="Helvetica Neue"/>
              <a:ea typeface="Helvetica Neue"/>
              <a:cs typeface="Helvetica Neue"/>
            </a:endParaRPr>
          </a:p>
          <a:p>
            <a:pPr marL="0" indent="0">
              <a:buNone/>
            </a:pPr>
            <a:endParaRPr lang="nl-NL" sz="1800" dirty="0">
              <a:ln>
                <a:noFill/>
              </a:ln>
              <a:solidFill>
                <a:srgbClr val="000000"/>
              </a:solidFill>
              <a:effectLst/>
              <a:latin typeface="Helvetica Neue"/>
              <a:ea typeface="Helvetica Neue"/>
              <a:cs typeface="Helvetica Neue"/>
            </a:endParaRPr>
          </a:p>
          <a:p>
            <a:pPr marL="0" indent="0">
              <a:buNone/>
            </a:pPr>
            <a:endParaRPr lang="nl-NL" sz="1800" dirty="0">
              <a:solidFill>
                <a:srgbClr val="000000"/>
              </a:solidFill>
              <a:latin typeface="Helvetica Neue"/>
              <a:ea typeface="Helvetica Neue"/>
              <a:cs typeface="Helvetica Neue"/>
            </a:endParaRPr>
          </a:p>
          <a:p>
            <a:pPr marL="0" indent="0">
              <a:buNone/>
            </a:pPr>
            <a:endParaRPr lang="nl-NL" sz="1800" dirty="0">
              <a:ln>
                <a:noFill/>
              </a:ln>
              <a:solidFill>
                <a:srgbClr val="000000"/>
              </a:solidFill>
              <a:effectLst/>
              <a:latin typeface="Helvetica Neue"/>
              <a:ea typeface="Helvetica Neue"/>
              <a:cs typeface="Helvetica Neue"/>
            </a:endParaRPr>
          </a:p>
          <a:p>
            <a:pPr marL="0" indent="0">
              <a:buNone/>
            </a:pPr>
            <a:endParaRPr lang="nl-NL" sz="1800" dirty="0">
              <a:solidFill>
                <a:srgbClr val="000000"/>
              </a:solidFill>
              <a:latin typeface="Helvetica Neue"/>
              <a:ea typeface="Helvetica Neue"/>
              <a:cs typeface="Helvetica Neue"/>
            </a:endParaRPr>
          </a:p>
          <a:p>
            <a:pPr marL="0" indent="0">
              <a:buNone/>
            </a:pPr>
            <a:r>
              <a:rPr lang="nl-NL" sz="1800" dirty="0">
                <a:ln>
                  <a:noFill/>
                </a:ln>
                <a:solidFill>
                  <a:srgbClr val="000000"/>
                </a:solidFill>
                <a:effectLst/>
                <a:latin typeface="Helvetica Neue"/>
                <a:ea typeface="Helvetica Neue"/>
                <a:cs typeface="Helvetica Neue"/>
              </a:rPr>
              <a:t>Helaas zijn er geen foto</a:t>
            </a:r>
            <a:r>
              <a:rPr lang="ar-SA" sz="1800" dirty="0">
                <a:ln>
                  <a:noFill/>
                </a:ln>
                <a:solidFill>
                  <a:srgbClr val="000000"/>
                </a:solidFill>
                <a:effectLst/>
                <a:latin typeface="Helvetica Neue"/>
                <a:ea typeface="Helvetica Neue"/>
                <a:cs typeface="Helvetica Neue"/>
              </a:rPr>
              <a:t>’</a:t>
            </a:r>
            <a:r>
              <a:rPr lang="nl-NL" sz="1800" dirty="0">
                <a:ln>
                  <a:noFill/>
                </a:ln>
                <a:solidFill>
                  <a:srgbClr val="000000"/>
                </a:solidFill>
                <a:effectLst/>
                <a:latin typeface="Helvetica Neue"/>
                <a:ea typeface="Helvetica Neue"/>
                <a:cs typeface="Helvetica Neue"/>
              </a:rPr>
              <a:t>s </a:t>
            </a:r>
            <a:r>
              <a:rPr lang="nl-NL" sz="1800">
                <a:ln>
                  <a:noFill/>
                </a:ln>
                <a:solidFill>
                  <a:srgbClr val="000000"/>
                </a:solidFill>
                <a:effectLst/>
                <a:latin typeface="Helvetica Neue"/>
                <a:ea typeface="Helvetica Neue"/>
                <a:cs typeface="Helvetica Neue"/>
              </a:rPr>
              <a:t>van onze </a:t>
            </a:r>
            <a:r>
              <a:rPr lang="nl-NL" sz="1800" dirty="0">
                <a:ln>
                  <a:noFill/>
                </a:ln>
                <a:solidFill>
                  <a:srgbClr val="000000"/>
                </a:solidFill>
                <a:effectLst/>
                <a:latin typeface="Helvetica Neue"/>
                <a:ea typeface="Helvetica Neue"/>
                <a:cs typeface="Helvetica Neue"/>
              </a:rPr>
              <a:t>boterfabriek. Hieronder foto</a:t>
            </a:r>
            <a:r>
              <a:rPr lang="ar-SA" sz="1800" dirty="0">
                <a:ln>
                  <a:noFill/>
                </a:ln>
                <a:solidFill>
                  <a:srgbClr val="000000"/>
                </a:solidFill>
                <a:effectLst/>
                <a:latin typeface="Helvetica Neue"/>
                <a:ea typeface="Helvetica Neue"/>
                <a:cs typeface="Helvetica Neue"/>
              </a:rPr>
              <a:t>’</a:t>
            </a:r>
            <a:r>
              <a:rPr lang="nl-NL" sz="1800" dirty="0">
                <a:ln>
                  <a:noFill/>
                </a:ln>
                <a:solidFill>
                  <a:srgbClr val="000000"/>
                </a:solidFill>
                <a:effectLst/>
                <a:latin typeface="Helvetica Neue"/>
                <a:ea typeface="Helvetica Neue"/>
                <a:cs typeface="Helvetica Neue"/>
              </a:rPr>
              <a:t>s van Deurze, Balloo en Donderen om een idee te krijgen hoe deze eruit zagen.</a:t>
            </a:r>
            <a:endParaRPr lang="nl-NL" dirty="0"/>
          </a:p>
        </p:txBody>
      </p:sp>
      <p:pic>
        <p:nvPicPr>
          <p:cNvPr id="12" name="officeArt object">
            <a:extLst>
              <a:ext uri="{FF2B5EF4-FFF2-40B4-BE49-F238E27FC236}">
                <a16:creationId xmlns:a16="http://schemas.microsoft.com/office/drawing/2014/main" id="{E2217DCB-7C3B-753F-1B24-68C9E8DB6EEF}"/>
              </a:ext>
            </a:extLst>
          </p:cNvPr>
          <p:cNvPicPr/>
          <p:nvPr/>
        </p:nvPicPr>
        <p:blipFill>
          <a:blip r:embed="rId2"/>
          <a:stretch>
            <a:fillRect/>
          </a:stretch>
        </p:blipFill>
        <p:spPr>
          <a:xfrm>
            <a:off x="3343564" y="1690688"/>
            <a:ext cx="5296563" cy="3155632"/>
          </a:xfrm>
          <a:prstGeom prst="rect">
            <a:avLst/>
          </a:prstGeom>
          <a:ln w="12700" cap="flat">
            <a:noFill/>
            <a:miter lim="400000"/>
          </a:ln>
          <a:effectLst/>
        </p:spPr>
      </p:pic>
    </p:spTree>
    <p:extLst>
      <p:ext uri="{BB962C8B-B14F-4D97-AF65-F5344CB8AC3E}">
        <p14:creationId xmlns:p14="http://schemas.microsoft.com/office/powerpoint/2010/main" val="3334424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8F421-C239-9992-101B-D5B704B72E45}"/>
              </a:ext>
            </a:extLst>
          </p:cNvPr>
          <p:cNvSpPr>
            <a:spLocks noGrp="1"/>
          </p:cNvSpPr>
          <p:nvPr>
            <p:ph type="title"/>
          </p:nvPr>
        </p:nvSpPr>
        <p:spPr/>
        <p:txBody>
          <a:bodyPr/>
          <a:lstStyle/>
          <a:p>
            <a:pPr algn="ctr"/>
            <a:r>
              <a:rPr lang="nl-NL" dirty="0"/>
              <a:t>Boterfabriek Deurze - 1900</a:t>
            </a:r>
          </a:p>
        </p:txBody>
      </p:sp>
      <p:pic>
        <p:nvPicPr>
          <p:cNvPr id="4" name="officeArt object">
            <a:extLst>
              <a:ext uri="{FF2B5EF4-FFF2-40B4-BE49-F238E27FC236}">
                <a16:creationId xmlns:a16="http://schemas.microsoft.com/office/drawing/2014/main" id="{4E781592-9510-14DB-F35D-E8B9D8A69271}"/>
              </a:ext>
            </a:extLst>
          </p:cNvPr>
          <p:cNvPicPr>
            <a:picLocks noGrp="1"/>
          </p:cNvPicPr>
          <p:nvPr>
            <p:ph idx="1"/>
          </p:nvPr>
        </p:nvPicPr>
        <p:blipFill>
          <a:blip r:embed="rId2"/>
          <a:stretch>
            <a:fillRect/>
          </a:stretch>
        </p:blipFill>
        <p:spPr>
          <a:xfrm>
            <a:off x="3027749" y="1825625"/>
            <a:ext cx="6136502" cy="4351338"/>
          </a:xfrm>
          <a:prstGeom prst="rect">
            <a:avLst/>
          </a:prstGeom>
          <a:ln w="12700" cap="flat">
            <a:noFill/>
            <a:miter lim="400000"/>
          </a:ln>
          <a:effectLst/>
        </p:spPr>
      </p:pic>
    </p:spTree>
    <p:extLst>
      <p:ext uri="{BB962C8B-B14F-4D97-AF65-F5344CB8AC3E}">
        <p14:creationId xmlns:p14="http://schemas.microsoft.com/office/powerpoint/2010/main" val="222438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2E8DA-68A6-BC72-9DC9-43898E877A49}"/>
              </a:ext>
            </a:extLst>
          </p:cNvPr>
          <p:cNvSpPr>
            <a:spLocks noGrp="1"/>
          </p:cNvSpPr>
          <p:nvPr>
            <p:ph type="title"/>
          </p:nvPr>
        </p:nvSpPr>
        <p:spPr/>
        <p:txBody>
          <a:bodyPr/>
          <a:lstStyle/>
          <a:p>
            <a:pPr algn="ctr"/>
            <a:r>
              <a:rPr lang="nl-NL" dirty="0"/>
              <a:t>Boterfabriek Balloo – De Drie Eenheid - 1905</a:t>
            </a:r>
          </a:p>
        </p:txBody>
      </p:sp>
      <p:pic>
        <p:nvPicPr>
          <p:cNvPr id="4" name="officeArt object">
            <a:extLst>
              <a:ext uri="{FF2B5EF4-FFF2-40B4-BE49-F238E27FC236}">
                <a16:creationId xmlns:a16="http://schemas.microsoft.com/office/drawing/2014/main" id="{38332B08-A9A3-CD8F-1550-59A8097DEFF2}"/>
              </a:ext>
            </a:extLst>
          </p:cNvPr>
          <p:cNvPicPr>
            <a:picLocks noGrp="1"/>
          </p:cNvPicPr>
          <p:nvPr>
            <p:ph idx="1"/>
          </p:nvPr>
        </p:nvPicPr>
        <p:blipFill>
          <a:blip r:embed="rId2"/>
          <a:stretch>
            <a:fillRect/>
          </a:stretch>
        </p:blipFill>
        <p:spPr>
          <a:xfrm>
            <a:off x="2847263" y="1825625"/>
            <a:ext cx="6497473" cy="4351338"/>
          </a:xfrm>
          <a:prstGeom prst="rect">
            <a:avLst/>
          </a:prstGeom>
          <a:ln w="12700" cap="flat">
            <a:noFill/>
            <a:miter lim="400000"/>
          </a:ln>
          <a:effectLst/>
        </p:spPr>
      </p:pic>
    </p:spTree>
    <p:extLst>
      <p:ext uri="{BB962C8B-B14F-4D97-AF65-F5344CB8AC3E}">
        <p14:creationId xmlns:p14="http://schemas.microsoft.com/office/powerpoint/2010/main" val="284935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397AD-CE07-B67D-5FAE-547F795A53F3}"/>
              </a:ext>
            </a:extLst>
          </p:cNvPr>
          <p:cNvSpPr>
            <a:spLocks noGrp="1"/>
          </p:cNvSpPr>
          <p:nvPr>
            <p:ph type="title"/>
          </p:nvPr>
        </p:nvSpPr>
        <p:spPr/>
        <p:txBody>
          <a:bodyPr/>
          <a:lstStyle/>
          <a:p>
            <a:pPr algn="ctr"/>
            <a:r>
              <a:rPr lang="nl-NL" dirty="0"/>
              <a:t>Boterfabriek Donderen - 1895</a:t>
            </a:r>
          </a:p>
        </p:txBody>
      </p:sp>
      <p:pic>
        <p:nvPicPr>
          <p:cNvPr id="4" name="officeArt object">
            <a:extLst>
              <a:ext uri="{FF2B5EF4-FFF2-40B4-BE49-F238E27FC236}">
                <a16:creationId xmlns:a16="http://schemas.microsoft.com/office/drawing/2014/main" id="{B9CD813F-0A13-7B14-A905-F9DB91DA3DF7}"/>
              </a:ext>
            </a:extLst>
          </p:cNvPr>
          <p:cNvPicPr>
            <a:picLocks noGrp="1"/>
          </p:cNvPicPr>
          <p:nvPr>
            <p:ph idx="1"/>
          </p:nvPr>
        </p:nvPicPr>
        <p:blipFill>
          <a:blip r:embed="rId2"/>
          <a:stretch>
            <a:fillRect/>
          </a:stretch>
        </p:blipFill>
        <p:spPr>
          <a:xfrm>
            <a:off x="2746214" y="1825625"/>
            <a:ext cx="6699571" cy="4351338"/>
          </a:xfrm>
          <a:prstGeom prst="rect">
            <a:avLst/>
          </a:prstGeom>
          <a:ln w="12700" cap="flat">
            <a:noFill/>
            <a:miter lim="400000"/>
          </a:ln>
          <a:effectLst/>
        </p:spPr>
      </p:pic>
    </p:spTree>
    <p:extLst>
      <p:ext uri="{BB962C8B-B14F-4D97-AF65-F5344CB8AC3E}">
        <p14:creationId xmlns:p14="http://schemas.microsoft.com/office/powerpoint/2010/main" val="404590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DFDCF-7965-DD1F-A568-E8B894EB5A39}"/>
              </a:ext>
            </a:extLst>
          </p:cNvPr>
          <p:cNvSpPr>
            <a:spLocks noGrp="1"/>
          </p:cNvSpPr>
          <p:nvPr>
            <p:ph type="title"/>
          </p:nvPr>
        </p:nvSpPr>
        <p:spPr>
          <a:xfrm>
            <a:off x="0" y="0"/>
            <a:ext cx="12192000" cy="6858000"/>
          </a:xfrm>
          <a:solidFill>
            <a:schemeClr val="accent4">
              <a:lumMod val="20000"/>
              <a:lumOff val="80000"/>
            </a:schemeClr>
          </a:solidFill>
        </p:spPr>
        <p:txBody>
          <a:bodyPr/>
          <a:lstStyle/>
          <a:p>
            <a:endParaRPr lang="nl-NL" dirty="0"/>
          </a:p>
        </p:txBody>
      </p:sp>
      <p:pic>
        <p:nvPicPr>
          <p:cNvPr id="4" name="officeArt object">
            <a:extLst>
              <a:ext uri="{FF2B5EF4-FFF2-40B4-BE49-F238E27FC236}">
                <a16:creationId xmlns:a16="http://schemas.microsoft.com/office/drawing/2014/main" id="{B9FF8B64-B81B-C6DB-7921-4E3BF54B9D70}"/>
              </a:ext>
            </a:extLst>
          </p:cNvPr>
          <p:cNvPicPr>
            <a:picLocks noGrp="1"/>
          </p:cNvPicPr>
          <p:nvPr>
            <p:ph idx="1"/>
          </p:nvPr>
        </p:nvPicPr>
        <p:blipFill>
          <a:blip r:embed="rId2"/>
          <a:stretch>
            <a:fillRect/>
          </a:stretch>
        </p:blipFill>
        <p:spPr>
          <a:xfrm>
            <a:off x="3088623" y="2634559"/>
            <a:ext cx="6014754" cy="2091350"/>
          </a:xfrm>
          <a:prstGeom prst="rect">
            <a:avLst/>
          </a:prstGeom>
          <a:solidFill>
            <a:schemeClr val="accent4">
              <a:lumMod val="20000"/>
              <a:lumOff val="80000"/>
            </a:schemeClr>
          </a:solidFill>
          <a:ln w="12700" cap="flat">
            <a:noFill/>
            <a:miter lim="400000"/>
          </a:ln>
          <a:effectLst/>
        </p:spPr>
      </p:pic>
    </p:spTree>
    <p:extLst>
      <p:ext uri="{BB962C8B-B14F-4D97-AF65-F5344CB8AC3E}">
        <p14:creationId xmlns:p14="http://schemas.microsoft.com/office/powerpoint/2010/main" val="245664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FEFDF-D5D7-D451-B046-CD07104564C7}"/>
              </a:ext>
            </a:extLst>
          </p:cNvPr>
          <p:cNvSpPr>
            <a:spLocks noGrp="1"/>
          </p:cNvSpPr>
          <p:nvPr>
            <p:ph type="title"/>
          </p:nvPr>
        </p:nvSpPr>
        <p:spPr>
          <a:xfrm>
            <a:off x="0" y="0"/>
            <a:ext cx="12192000" cy="6857999"/>
          </a:xfrm>
          <a:solidFill>
            <a:schemeClr val="accent4">
              <a:lumMod val="20000"/>
              <a:lumOff val="80000"/>
            </a:schemeClr>
          </a:solidFill>
        </p:spPr>
        <p:txBody>
          <a:bodyPr/>
          <a:lstStyle/>
          <a:p>
            <a:endParaRPr lang="nl-NL" dirty="0"/>
          </a:p>
        </p:txBody>
      </p:sp>
      <p:pic>
        <p:nvPicPr>
          <p:cNvPr id="4" name="officeArt object">
            <a:extLst>
              <a:ext uri="{FF2B5EF4-FFF2-40B4-BE49-F238E27FC236}">
                <a16:creationId xmlns:a16="http://schemas.microsoft.com/office/drawing/2014/main" id="{E9F78C62-00D1-8B3D-EAB1-382A736449FA}"/>
              </a:ext>
            </a:extLst>
          </p:cNvPr>
          <p:cNvPicPr>
            <a:picLocks noGrp="1"/>
          </p:cNvPicPr>
          <p:nvPr>
            <p:ph idx="1"/>
          </p:nvPr>
        </p:nvPicPr>
        <p:blipFill>
          <a:blip r:embed="rId2"/>
          <a:stretch>
            <a:fillRect/>
          </a:stretch>
        </p:blipFill>
        <p:spPr>
          <a:xfrm>
            <a:off x="3334693" y="389299"/>
            <a:ext cx="5522614" cy="6219730"/>
          </a:xfrm>
          <a:prstGeom prst="rect">
            <a:avLst/>
          </a:prstGeom>
          <a:solidFill>
            <a:schemeClr val="accent4">
              <a:lumMod val="20000"/>
              <a:lumOff val="80000"/>
            </a:schemeClr>
          </a:solidFill>
          <a:ln w="12700" cap="flat">
            <a:noFill/>
            <a:miter lim="400000"/>
          </a:ln>
          <a:effectLst/>
        </p:spPr>
      </p:pic>
    </p:spTree>
    <p:extLst>
      <p:ext uri="{BB962C8B-B14F-4D97-AF65-F5344CB8AC3E}">
        <p14:creationId xmlns:p14="http://schemas.microsoft.com/office/powerpoint/2010/main" val="217809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06C7-3CF3-A468-9A03-1B415BAF5D69}"/>
              </a:ext>
            </a:extLst>
          </p:cNvPr>
          <p:cNvSpPr>
            <a:spLocks noGrp="1"/>
          </p:cNvSpPr>
          <p:nvPr>
            <p:ph type="title"/>
          </p:nvPr>
        </p:nvSpPr>
        <p:spPr/>
        <p:txBody>
          <a:bodyPr/>
          <a:lstStyle/>
          <a:p>
            <a:endParaRPr lang="nl-NL" dirty="0"/>
          </a:p>
        </p:txBody>
      </p:sp>
      <p:pic>
        <p:nvPicPr>
          <p:cNvPr id="4" name="officeArt object">
            <a:extLst>
              <a:ext uri="{FF2B5EF4-FFF2-40B4-BE49-F238E27FC236}">
                <a16:creationId xmlns:a16="http://schemas.microsoft.com/office/drawing/2014/main" id="{6FBEA7E5-E903-984B-49C4-A2789A867D6F}"/>
              </a:ext>
            </a:extLst>
          </p:cNvPr>
          <p:cNvPicPr>
            <a:picLocks noGrp="1"/>
          </p:cNvPicPr>
          <p:nvPr>
            <p:ph idx="1"/>
          </p:nvPr>
        </p:nvPicPr>
        <p:blipFill>
          <a:blip r:embed="rId2"/>
          <a:stretch>
            <a:fillRect/>
          </a:stretch>
        </p:blipFill>
        <p:spPr>
          <a:xfrm>
            <a:off x="3706570" y="1922586"/>
            <a:ext cx="4778860" cy="4612041"/>
          </a:xfrm>
          <a:prstGeom prst="rect">
            <a:avLst/>
          </a:prstGeom>
          <a:ln w="12700" cap="flat">
            <a:noFill/>
            <a:miter lim="400000"/>
          </a:ln>
          <a:effectLst/>
        </p:spPr>
      </p:pic>
      <p:pic>
        <p:nvPicPr>
          <p:cNvPr id="3" name="officeArt object">
            <a:extLst>
              <a:ext uri="{FF2B5EF4-FFF2-40B4-BE49-F238E27FC236}">
                <a16:creationId xmlns:a16="http://schemas.microsoft.com/office/drawing/2014/main" id="{C6F1BC06-B66C-9822-85EA-4F1BCA548C97}"/>
              </a:ext>
            </a:extLst>
          </p:cNvPr>
          <p:cNvPicPr/>
          <p:nvPr/>
        </p:nvPicPr>
        <p:blipFill>
          <a:blip r:embed="rId3"/>
          <a:stretch>
            <a:fillRect/>
          </a:stretch>
        </p:blipFill>
        <p:spPr>
          <a:xfrm>
            <a:off x="3222942" y="281623"/>
            <a:ext cx="5746115" cy="1409065"/>
          </a:xfrm>
          <a:prstGeom prst="rect">
            <a:avLst/>
          </a:prstGeom>
          <a:ln w="12700" cap="flat">
            <a:noFill/>
            <a:miter lim="400000"/>
          </a:ln>
          <a:effectLst/>
        </p:spPr>
      </p:pic>
    </p:spTree>
    <p:extLst>
      <p:ext uri="{BB962C8B-B14F-4D97-AF65-F5344CB8AC3E}">
        <p14:creationId xmlns:p14="http://schemas.microsoft.com/office/powerpoint/2010/main" val="2816605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F3A39-BCE8-8F37-7DEC-1F8803FAE586}"/>
              </a:ext>
            </a:extLst>
          </p:cNvPr>
          <p:cNvSpPr>
            <a:spLocks noGrp="1"/>
          </p:cNvSpPr>
          <p:nvPr>
            <p:ph type="title"/>
          </p:nvPr>
        </p:nvSpPr>
        <p:spPr/>
        <p:txBody>
          <a:bodyPr>
            <a:normAutofit/>
          </a:bodyPr>
          <a:lstStyle/>
          <a:p>
            <a:r>
              <a:rPr lang="nl-NL" sz="3600" b="1" dirty="0"/>
              <a:t>Directeur</a:t>
            </a:r>
            <a:br>
              <a:rPr lang="nl-NL" sz="3600" b="1" dirty="0"/>
            </a:br>
            <a:r>
              <a:rPr lang="nl-NL" sz="3600" b="1" dirty="0"/>
              <a:t>F. Snoeiing</a:t>
            </a:r>
          </a:p>
        </p:txBody>
      </p:sp>
      <p:pic>
        <p:nvPicPr>
          <p:cNvPr id="4" name="officeArt object">
            <a:extLst>
              <a:ext uri="{FF2B5EF4-FFF2-40B4-BE49-F238E27FC236}">
                <a16:creationId xmlns:a16="http://schemas.microsoft.com/office/drawing/2014/main" id="{030E3675-20E9-5834-13D2-DE290E75DE91}"/>
              </a:ext>
            </a:extLst>
          </p:cNvPr>
          <p:cNvPicPr/>
          <p:nvPr/>
        </p:nvPicPr>
        <p:blipFill>
          <a:blip r:embed="rId2"/>
          <a:stretch>
            <a:fillRect/>
          </a:stretch>
        </p:blipFill>
        <p:spPr>
          <a:xfrm>
            <a:off x="4163474" y="0"/>
            <a:ext cx="3586293" cy="1951726"/>
          </a:xfrm>
          <a:prstGeom prst="rect">
            <a:avLst/>
          </a:prstGeom>
          <a:ln w="12700" cap="flat">
            <a:noFill/>
            <a:miter lim="400000"/>
          </a:ln>
          <a:effectLst/>
        </p:spPr>
      </p:pic>
      <p:pic>
        <p:nvPicPr>
          <p:cNvPr id="5" name="officeArt object">
            <a:extLst>
              <a:ext uri="{FF2B5EF4-FFF2-40B4-BE49-F238E27FC236}">
                <a16:creationId xmlns:a16="http://schemas.microsoft.com/office/drawing/2014/main" id="{5C59F2AD-9210-1D53-E677-BEA81BC814B3}"/>
              </a:ext>
            </a:extLst>
          </p:cNvPr>
          <p:cNvPicPr>
            <a:picLocks noGrp="1"/>
          </p:cNvPicPr>
          <p:nvPr>
            <p:ph idx="1"/>
          </p:nvPr>
        </p:nvPicPr>
        <p:blipFill>
          <a:blip r:embed="rId3"/>
          <a:stretch>
            <a:fillRect/>
          </a:stretch>
        </p:blipFill>
        <p:spPr>
          <a:xfrm>
            <a:off x="3301092" y="3641073"/>
            <a:ext cx="5589815" cy="1439747"/>
          </a:xfrm>
          <a:prstGeom prst="rect">
            <a:avLst/>
          </a:prstGeom>
          <a:ln w="12700" cap="flat">
            <a:noFill/>
            <a:miter lim="400000"/>
          </a:ln>
          <a:effectLst/>
        </p:spPr>
      </p:pic>
      <p:pic>
        <p:nvPicPr>
          <p:cNvPr id="3" name="officeArt object">
            <a:extLst>
              <a:ext uri="{FF2B5EF4-FFF2-40B4-BE49-F238E27FC236}">
                <a16:creationId xmlns:a16="http://schemas.microsoft.com/office/drawing/2014/main" id="{30D04C53-DC69-22FC-35FC-B4A3B7F7F439}"/>
              </a:ext>
            </a:extLst>
          </p:cNvPr>
          <p:cNvPicPr/>
          <p:nvPr/>
        </p:nvPicPr>
        <p:blipFill>
          <a:blip r:embed="rId4"/>
          <a:stretch>
            <a:fillRect/>
          </a:stretch>
        </p:blipFill>
        <p:spPr>
          <a:xfrm>
            <a:off x="3301092" y="5223850"/>
            <a:ext cx="5589816" cy="1634149"/>
          </a:xfrm>
          <a:prstGeom prst="rect">
            <a:avLst/>
          </a:prstGeom>
          <a:ln w="12700" cap="flat">
            <a:noFill/>
            <a:miter lim="400000"/>
          </a:ln>
          <a:effectLst/>
        </p:spPr>
      </p:pic>
      <p:sp>
        <p:nvSpPr>
          <p:cNvPr id="7" name="Tekstvak 6">
            <a:extLst>
              <a:ext uri="{FF2B5EF4-FFF2-40B4-BE49-F238E27FC236}">
                <a16:creationId xmlns:a16="http://schemas.microsoft.com/office/drawing/2014/main" id="{1BDF3AD2-CFB1-8886-0E47-49067F5D518A}"/>
              </a:ext>
            </a:extLst>
          </p:cNvPr>
          <p:cNvSpPr txBox="1"/>
          <p:nvPr/>
        </p:nvSpPr>
        <p:spPr>
          <a:xfrm>
            <a:off x="9402618" y="569147"/>
            <a:ext cx="1637758" cy="369332"/>
          </a:xfrm>
          <a:prstGeom prst="rect">
            <a:avLst/>
          </a:prstGeom>
          <a:noFill/>
        </p:spPr>
        <p:txBody>
          <a:bodyPr wrap="square">
            <a:spAutoFit/>
          </a:bodyPr>
          <a:lstStyle/>
          <a:p>
            <a:r>
              <a:rPr lang="nl-NL" sz="1800" dirty="0">
                <a:ln>
                  <a:noFill/>
                </a:ln>
                <a:solidFill>
                  <a:srgbClr val="000000"/>
                </a:solidFill>
                <a:effectLst/>
                <a:latin typeface="Helvetica Neue"/>
                <a:ea typeface="Helvetica Neue"/>
                <a:cs typeface="Helvetica Neue"/>
              </a:rPr>
              <a:t>27-04-1897</a:t>
            </a:r>
            <a:endParaRPr lang="nl-NL" dirty="0"/>
          </a:p>
        </p:txBody>
      </p:sp>
      <p:sp>
        <p:nvSpPr>
          <p:cNvPr id="9" name="Tekstvak 8">
            <a:extLst>
              <a:ext uri="{FF2B5EF4-FFF2-40B4-BE49-F238E27FC236}">
                <a16:creationId xmlns:a16="http://schemas.microsoft.com/office/drawing/2014/main" id="{AF50126E-AC3E-68DA-16C1-0A3E9C92F5A6}"/>
              </a:ext>
            </a:extLst>
          </p:cNvPr>
          <p:cNvSpPr txBox="1"/>
          <p:nvPr/>
        </p:nvSpPr>
        <p:spPr>
          <a:xfrm>
            <a:off x="9402618" y="3759081"/>
            <a:ext cx="1475651" cy="369332"/>
          </a:xfrm>
          <a:prstGeom prst="rect">
            <a:avLst/>
          </a:prstGeom>
          <a:noFill/>
        </p:spPr>
        <p:txBody>
          <a:bodyPr wrap="square">
            <a:spAutoFit/>
          </a:bodyPr>
          <a:lstStyle/>
          <a:p>
            <a:r>
              <a:rPr lang="nl-NL" sz="1800" dirty="0">
                <a:ln>
                  <a:noFill/>
                </a:ln>
                <a:solidFill>
                  <a:srgbClr val="000000"/>
                </a:solidFill>
                <a:effectLst/>
                <a:latin typeface="Helvetica Neue"/>
                <a:ea typeface="Helvetica Neue"/>
                <a:cs typeface="Helvetica Neue"/>
              </a:rPr>
              <a:t>19-08-1897</a:t>
            </a:r>
            <a:endParaRPr lang="nl-NL" dirty="0"/>
          </a:p>
        </p:txBody>
      </p:sp>
      <p:sp>
        <p:nvSpPr>
          <p:cNvPr id="11" name="Tekstvak 10">
            <a:extLst>
              <a:ext uri="{FF2B5EF4-FFF2-40B4-BE49-F238E27FC236}">
                <a16:creationId xmlns:a16="http://schemas.microsoft.com/office/drawing/2014/main" id="{88053112-03CC-7263-0574-22A3E06E851C}"/>
              </a:ext>
            </a:extLst>
          </p:cNvPr>
          <p:cNvSpPr txBox="1"/>
          <p:nvPr/>
        </p:nvSpPr>
        <p:spPr>
          <a:xfrm>
            <a:off x="9487206" y="5223850"/>
            <a:ext cx="1468582" cy="369332"/>
          </a:xfrm>
          <a:prstGeom prst="rect">
            <a:avLst/>
          </a:prstGeom>
          <a:noFill/>
        </p:spPr>
        <p:txBody>
          <a:bodyPr wrap="square">
            <a:spAutoFit/>
          </a:bodyPr>
          <a:lstStyle/>
          <a:p>
            <a:r>
              <a:rPr lang="nl-NL" sz="1800" dirty="0">
                <a:ln>
                  <a:noFill/>
                </a:ln>
                <a:solidFill>
                  <a:srgbClr val="000000"/>
                </a:solidFill>
                <a:effectLst/>
                <a:latin typeface="Helvetica Neue"/>
                <a:ea typeface="Helvetica Neue"/>
                <a:cs typeface="Helvetica Neue"/>
              </a:rPr>
              <a:t>07-03-1898</a:t>
            </a:r>
            <a:endParaRPr lang="nl-NL" dirty="0"/>
          </a:p>
        </p:txBody>
      </p:sp>
      <p:pic>
        <p:nvPicPr>
          <p:cNvPr id="12" name="Afbeelding 11">
            <a:extLst>
              <a:ext uri="{FF2B5EF4-FFF2-40B4-BE49-F238E27FC236}">
                <a16:creationId xmlns:a16="http://schemas.microsoft.com/office/drawing/2014/main" id="{99C3DB9A-2A99-B02C-6266-9084C4EA7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1091" y="2094756"/>
            <a:ext cx="5589815" cy="1403287"/>
          </a:xfrm>
          <a:prstGeom prst="rect">
            <a:avLst/>
          </a:prstGeom>
        </p:spPr>
      </p:pic>
      <p:sp>
        <p:nvSpPr>
          <p:cNvPr id="13" name="Tekstvak 12">
            <a:extLst>
              <a:ext uri="{FF2B5EF4-FFF2-40B4-BE49-F238E27FC236}">
                <a16:creationId xmlns:a16="http://schemas.microsoft.com/office/drawing/2014/main" id="{8941167F-6525-F977-9E4A-CD61CA24841D}"/>
              </a:ext>
            </a:extLst>
          </p:cNvPr>
          <p:cNvSpPr txBox="1"/>
          <p:nvPr/>
        </p:nvSpPr>
        <p:spPr>
          <a:xfrm>
            <a:off x="9402618" y="2164114"/>
            <a:ext cx="1353168" cy="369332"/>
          </a:xfrm>
          <a:prstGeom prst="rect">
            <a:avLst/>
          </a:prstGeom>
          <a:noFill/>
        </p:spPr>
        <p:txBody>
          <a:bodyPr wrap="square" rtlCol="0">
            <a:spAutoFit/>
          </a:bodyPr>
          <a:lstStyle/>
          <a:p>
            <a:r>
              <a:rPr lang="nl-NL" dirty="0">
                <a:latin typeface="Helvetica Neue"/>
              </a:rPr>
              <a:t>08-05-1897</a:t>
            </a:r>
          </a:p>
        </p:txBody>
      </p:sp>
    </p:spTree>
    <p:extLst>
      <p:ext uri="{BB962C8B-B14F-4D97-AF65-F5344CB8AC3E}">
        <p14:creationId xmlns:p14="http://schemas.microsoft.com/office/powerpoint/2010/main" val="68423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A8625E-71CB-6628-68F9-A84C1C73F04F}"/>
              </a:ext>
            </a:extLst>
          </p:cNvPr>
          <p:cNvSpPr>
            <a:spLocks noGrp="1"/>
          </p:cNvSpPr>
          <p:nvPr>
            <p:ph type="title"/>
          </p:nvPr>
        </p:nvSpPr>
        <p:spPr>
          <a:xfrm>
            <a:off x="838200" y="-152112"/>
            <a:ext cx="10515600" cy="1325563"/>
          </a:xfrm>
        </p:spPr>
        <p:txBody>
          <a:bodyPr/>
          <a:lstStyle/>
          <a:p>
            <a:r>
              <a:rPr lang="nl-NL" sz="1800" dirty="0">
                <a:ln>
                  <a:noFill/>
                </a:ln>
                <a:solidFill>
                  <a:srgbClr val="000000"/>
                </a:solidFill>
                <a:effectLst/>
                <a:latin typeface="Helvetica Neue"/>
                <a:ea typeface="Arial Unicode MS"/>
                <a:cs typeface="Arial Unicode MS"/>
              </a:rPr>
              <a:t>In 1903 waren in Drenthe het grootste aantal zuivelfabriekjes in werking, namelijk 102 stuks:</a:t>
            </a:r>
            <a:br>
              <a:rPr lang="nl-NL" sz="1800" dirty="0">
                <a:ln>
                  <a:noFill/>
                </a:ln>
                <a:solidFill>
                  <a:srgbClr val="000000"/>
                </a:solidFill>
                <a:effectLst/>
                <a:latin typeface="Helvetica Neue"/>
                <a:ea typeface="Arial Unicode MS"/>
                <a:cs typeface="Arial Unicode MS"/>
              </a:rPr>
            </a:br>
            <a:r>
              <a:rPr lang="nl-NL" sz="1800" b="1" dirty="0">
                <a:ln>
                  <a:noFill/>
                </a:ln>
                <a:solidFill>
                  <a:srgbClr val="000000"/>
                </a:solidFill>
                <a:effectLst/>
                <a:latin typeface="Helvetica Neue"/>
                <a:ea typeface="Arial Unicode MS"/>
                <a:cs typeface="Arial Unicode MS"/>
              </a:rPr>
              <a:t>59 handkrachtfabriekjes en </a:t>
            </a:r>
            <a:r>
              <a:rPr lang="nl-NL" sz="1800" b="1" dirty="0">
                <a:ln>
                  <a:noFill/>
                </a:ln>
                <a:solidFill>
                  <a:srgbClr val="000000"/>
                </a:solidFill>
                <a:effectLst/>
                <a:latin typeface="Helvetica Neue"/>
                <a:ea typeface="Helvetica Neue"/>
                <a:cs typeface="Helvetica Neue"/>
              </a:rPr>
              <a:t>43 stoomzuivelfabrieken</a:t>
            </a:r>
            <a:endParaRPr lang="nl-NL" b="1" dirty="0"/>
          </a:p>
        </p:txBody>
      </p:sp>
      <p:pic>
        <p:nvPicPr>
          <p:cNvPr id="4" name="officeArt object">
            <a:extLst>
              <a:ext uri="{FF2B5EF4-FFF2-40B4-BE49-F238E27FC236}">
                <a16:creationId xmlns:a16="http://schemas.microsoft.com/office/drawing/2014/main" id="{F96D3F07-C20C-8C67-E84D-747D415C2BE6}"/>
              </a:ext>
            </a:extLst>
          </p:cNvPr>
          <p:cNvPicPr>
            <a:picLocks noGrp="1"/>
          </p:cNvPicPr>
          <p:nvPr>
            <p:ph idx="1"/>
          </p:nvPr>
        </p:nvPicPr>
        <p:blipFill>
          <a:blip r:embed="rId2"/>
          <a:stretch>
            <a:fillRect/>
          </a:stretch>
        </p:blipFill>
        <p:spPr>
          <a:xfrm>
            <a:off x="4017818" y="895927"/>
            <a:ext cx="4396509" cy="5680364"/>
          </a:xfrm>
          <a:prstGeom prst="rect">
            <a:avLst/>
          </a:prstGeom>
          <a:ln w="12700" cap="flat">
            <a:noFill/>
            <a:miter lim="400000"/>
          </a:ln>
          <a:effectLst/>
        </p:spPr>
      </p:pic>
    </p:spTree>
    <p:extLst>
      <p:ext uri="{BB962C8B-B14F-4D97-AF65-F5344CB8AC3E}">
        <p14:creationId xmlns:p14="http://schemas.microsoft.com/office/powerpoint/2010/main" val="289882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71B46-3C7E-F04D-A250-C02AB83A384D}"/>
              </a:ext>
            </a:extLst>
          </p:cNvPr>
          <p:cNvSpPr>
            <a:spLocks noGrp="1"/>
          </p:cNvSpPr>
          <p:nvPr>
            <p:ph type="title"/>
          </p:nvPr>
        </p:nvSpPr>
        <p:spPr>
          <a:xfrm>
            <a:off x="838200" y="262495"/>
            <a:ext cx="10515600" cy="1325563"/>
          </a:xfrm>
        </p:spPr>
        <p:txBody>
          <a:bodyPr/>
          <a:lstStyle/>
          <a:p>
            <a:r>
              <a:rPr lang="nl-NL" sz="1800" b="1" u="sng" dirty="0">
                <a:ln>
                  <a:noFill/>
                </a:ln>
                <a:solidFill>
                  <a:srgbClr val="000000"/>
                </a:solidFill>
                <a:effectLst/>
                <a:latin typeface="Helvetica Neue"/>
                <a:ea typeface="Helvetica Neue"/>
                <a:cs typeface="Helvetica Neue"/>
              </a:rPr>
              <a:t>Het ontstaan</a:t>
            </a:r>
            <a:endParaRPr lang="nl-NL" dirty="0"/>
          </a:p>
        </p:txBody>
      </p:sp>
      <p:sp>
        <p:nvSpPr>
          <p:cNvPr id="3" name="Tijdelijke aanduiding voor inhoud 2">
            <a:extLst>
              <a:ext uri="{FF2B5EF4-FFF2-40B4-BE49-F238E27FC236}">
                <a16:creationId xmlns:a16="http://schemas.microsoft.com/office/drawing/2014/main" id="{1FDE909F-90F0-B000-3D5B-940E10CD5F91}"/>
              </a:ext>
            </a:extLst>
          </p:cNvPr>
          <p:cNvSpPr>
            <a:spLocks noGrp="1"/>
          </p:cNvSpPr>
          <p:nvPr>
            <p:ph idx="1"/>
          </p:nvPr>
        </p:nvSpPr>
        <p:spPr>
          <a:xfrm>
            <a:off x="838200" y="1367073"/>
            <a:ext cx="10515600" cy="4420591"/>
          </a:xfrm>
        </p:spPr>
        <p:txBody>
          <a:bodyPr>
            <a:normAutofit lnSpcReduction="10000"/>
          </a:bodyPr>
          <a:lstStyle/>
          <a:p>
            <a:pPr marL="0" indent="0">
              <a:buNone/>
            </a:pPr>
            <a:r>
              <a:rPr lang="nl-NL" sz="1800" dirty="0">
                <a:ln>
                  <a:noFill/>
                </a:ln>
                <a:solidFill>
                  <a:srgbClr val="000000"/>
                </a:solidFill>
                <a:effectLst/>
                <a:latin typeface="Helvetica Neue"/>
                <a:ea typeface="Arial Unicode MS"/>
                <a:cs typeface="Arial Unicode MS"/>
              </a:rPr>
              <a:t>Vóór het ontstaan van de boterfabrieken werd er thuis boter gekarnd. Deze boter werd gebruikt als ruilmiddel met bijvoorbeeld kruideniers en natuurlijk voor eigen gebruik. De kwaliteit en houdbaarheid van deze boter was niet zo goed, de melk lieten ze staan opdat deze zuur werd en daarna werd er pas boter van gekarnd.</a:t>
            </a:r>
            <a:br>
              <a:rPr lang="nl-NL" sz="1800" dirty="0">
                <a:ln>
                  <a:noFill/>
                </a:ln>
                <a:solidFill>
                  <a:srgbClr val="000000"/>
                </a:solidFill>
                <a:effectLst/>
                <a:latin typeface="Helvetica Neue"/>
                <a:ea typeface="Arial Unicode MS"/>
                <a:cs typeface="Arial Unicode MS"/>
              </a:rPr>
            </a:br>
            <a:endParaRPr lang="nl-NL" sz="1800" dirty="0">
              <a:ln>
                <a:noFill/>
              </a:ln>
              <a:solidFill>
                <a:srgbClr val="000000"/>
              </a:solidFill>
              <a:effectLst/>
              <a:latin typeface="Helvetica Neue"/>
              <a:ea typeface="Arial Unicode MS"/>
              <a:cs typeface="Arial Unicode MS"/>
            </a:endParaRPr>
          </a:p>
          <a:p>
            <a:pPr marL="0" indent="0">
              <a:buNone/>
            </a:pPr>
            <a:r>
              <a:rPr lang="nl-NL" sz="1800" dirty="0">
                <a:ln>
                  <a:noFill/>
                </a:ln>
                <a:solidFill>
                  <a:srgbClr val="000000"/>
                </a:solidFill>
                <a:effectLst/>
                <a:latin typeface="Helvetica Neue"/>
                <a:ea typeface="Arial Unicode MS"/>
                <a:cs typeface="Arial Unicode MS"/>
              </a:rPr>
              <a:t>Als het vroor deden ze dit op stal bij de koeien, je begrijpt het al, als deze boter op tafel kwam zat er toch een </a:t>
            </a:r>
            <a:r>
              <a:rPr lang="ar-SA" sz="1800" dirty="0">
                <a:ln>
                  <a:noFill/>
                </a:ln>
                <a:solidFill>
                  <a:srgbClr val="000000"/>
                </a:solidFill>
                <a:effectLst/>
                <a:latin typeface="Helvetica Neue"/>
                <a:ea typeface="Arial Unicode MS"/>
                <a:cs typeface="Arial Unicode MS"/>
              </a:rPr>
              <a:t>“</a:t>
            </a:r>
            <a:r>
              <a:rPr lang="nl-NL" sz="1800" dirty="0">
                <a:ln>
                  <a:noFill/>
                </a:ln>
                <a:solidFill>
                  <a:srgbClr val="000000"/>
                </a:solidFill>
                <a:effectLst/>
                <a:latin typeface="Helvetica Neue"/>
                <a:ea typeface="Arial Unicode MS"/>
                <a:cs typeface="Arial Unicode MS"/>
              </a:rPr>
              <a:t>geurtje” aan.</a:t>
            </a:r>
          </a:p>
          <a:p>
            <a:pPr marL="457200"/>
            <a:endParaRPr lang="nl-NL" sz="1800" dirty="0">
              <a:solidFill>
                <a:srgbClr val="000000"/>
              </a:solidFill>
              <a:latin typeface="Helvetica Neue"/>
              <a:ea typeface="Arial Unicode MS"/>
              <a:cs typeface="Arial Unicode MS"/>
            </a:endParaRPr>
          </a:p>
          <a:p>
            <a:pPr marL="457200"/>
            <a:endParaRPr lang="nl-NL" sz="1800" dirty="0">
              <a:ln>
                <a:noFill/>
              </a:ln>
              <a:solidFill>
                <a:srgbClr val="000000"/>
              </a:solidFill>
              <a:effectLst/>
              <a:latin typeface="Helvetica Neue"/>
              <a:ea typeface="Arial Unicode MS"/>
              <a:cs typeface="Arial Unicode MS"/>
            </a:endParaRPr>
          </a:p>
          <a:p>
            <a:pPr marL="0" indent="0">
              <a:buNone/>
            </a:pPr>
            <a:r>
              <a:rPr lang="nl-NL" sz="1800" dirty="0">
                <a:ln>
                  <a:noFill/>
                </a:ln>
                <a:solidFill>
                  <a:srgbClr val="000000"/>
                </a:solidFill>
                <a:effectLst/>
                <a:latin typeface="Helvetica Neue"/>
                <a:ea typeface="Helvetica Neue"/>
                <a:cs typeface="Helvetica Neue"/>
              </a:rPr>
              <a:t>					</a:t>
            </a:r>
          </a:p>
          <a:p>
            <a:pPr marL="0" indent="0">
              <a:buNone/>
            </a:pPr>
            <a:endParaRPr lang="nl-NL" sz="1800" dirty="0">
              <a:solidFill>
                <a:srgbClr val="000000"/>
              </a:solidFill>
              <a:latin typeface="Helvetica Neue"/>
              <a:ea typeface="Helvetica Neue"/>
              <a:cs typeface="Helvetica Neue"/>
            </a:endParaRPr>
          </a:p>
          <a:p>
            <a:pPr marL="0" indent="0">
              <a:buNone/>
            </a:pPr>
            <a:endParaRPr lang="nl-NL" sz="1800" dirty="0">
              <a:ln>
                <a:noFill/>
              </a:ln>
              <a:solidFill>
                <a:srgbClr val="000000"/>
              </a:solidFill>
              <a:effectLst/>
              <a:latin typeface="Helvetica Neue"/>
              <a:ea typeface="Helvetica Neue"/>
              <a:cs typeface="Helvetica Neue"/>
            </a:endParaRPr>
          </a:p>
          <a:p>
            <a:pPr marL="0" indent="0">
              <a:buNone/>
            </a:pPr>
            <a:r>
              <a:rPr lang="nl-NL" sz="1800" dirty="0">
                <a:ln>
                  <a:noFill/>
                </a:ln>
                <a:solidFill>
                  <a:srgbClr val="000000"/>
                </a:solidFill>
                <a:effectLst/>
                <a:latin typeface="Helvetica Neue"/>
                <a:ea typeface="Helvetica Neue"/>
                <a:cs typeface="Helvetica Neue"/>
              </a:rPr>
              <a:t>                                                   </a:t>
            </a:r>
          </a:p>
          <a:p>
            <a:pPr marL="0" indent="0">
              <a:buNone/>
            </a:pPr>
            <a:r>
              <a:rPr lang="nl-NL" sz="1800" dirty="0">
                <a:solidFill>
                  <a:srgbClr val="000000"/>
                </a:solidFill>
                <a:latin typeface="Helvetica Neue"/>
                <a:ea typeface="Helvetica Neue"/>
                <a:cs typeface="Helvetica Neue"/>
              </a:rPr>
              <a:t>                                                    </a:t>
            </a:r>
            <a:r>
              <a:rPr lang="nl-NL" sz="1800" dirty="0">
                <a:ln>
                  <a:noFill/>
                </a:ln>
                <a:solidFill>
                  <a:srgbClr val="000000"/>
                </a:solidFill>
                <a:effectLst/>
                <a:latin typeface="Helvetica Neue"/>
                <a:ea typeface="Helvetica Neue"/>
                <a:cs typeface="Helvetica Neue"/>
              </a:rPr>
              <a:t>Boterkarnen op de boerderij</a:t>
            </a:r>
            <a:endParaRPr lang="nl-NL" dirty="0"/>
          </a:p>
        </p:txBody>
      </p:sp>
      <p:pic>
        <p:nvPicPr>
          <p:cNvPr id="4" name="officeArt object">
            <a:extLst>
              <a:ext uri="{FF2B5EF4-FFF2-40B4-BE49-F238E27FC236}">
                <a16:creationId xmlns:a16="http://schemas.microsoft.com/office/drawing/2014/main" id="{2372CFF1-462E-A9D7-B899-D09762CB1D1D}"/>
              </a:ext>
            </a:extLst>
          </p:cNvPr>
          <p:cNvPicPr/>
          <p:nvPr/>
        </p:nvPicPr>
        <p:blipFill>
          <a:blip r:embed="rId2"/>
          <a:stretch>
            <a:fillRect/>
          </a:stretch>
        </p:blipFill>
        <p:spPr>
          <a:xfrm>
            <a:off x="928734" y="3333498"/>
            <a:ext cx="3175000" cy="2273300"/>
          </a:xfrm>
          <a:prstGeom prst="rect">
            <a:avLst/>
          </a:prstGeom>
          <a:ln w="12700" cap="flat">
            <a:noFill/>
            <a:miter lim="400000"/>
          </a:ln>
          <a:effectLst/>
        </p:spPr>
      </p:pic>
    </p:spTree>
    <p:extLst>
      <p:ext uri="{BB962C8B-B14F-4D97-AF65-F5344CB8AC3E}">
        <p14:creationId xmlns:p14="http://schemas.microsoft.com/office/powerpoint/2010/main" val="297095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BBADA-77D9-104D-9569-7723C600BBE2}"/>
              </a:ext>
            </a:extLst>
          </p:cNvPr>
          <p:cNvSpPr>
            <a:spLocks noGrp="1"/>
          </p:cNvSpPr>
          <p:nvPr>
            <p:ph type="title"/>
          </p:nvPr>
        </p:nvSpPr>
        <p:spPr>
          <a:xfrm>
            <a:off x="838200" y="365126"/>
            <a:ext cx="10515600" cy="734002"/>
          </a:xfrm>
        </p:spPr>
        <p:txBody>
          <a:bodyPr>
            <a:normAutofit/>
          </a:bodyPr>
          <a:lstStyle/>
          <a:p>
            <a:pPr algn="ctr"/>
            <a:r>
              <a:rPr lang="nl-NL" sz="3600" b="1" dirty="0"/>
              <a:t>Gasteren 1906: </a:t>
            </a:r>
            <a:r>
              <a:rPr lang="nl-NL" sz="1800" dirty="0">
                <a:ln>
                  <a:noFill/>
                </a:ln>
                <a:solidFill>
                  <a:srgbClr val="000000"/>
                </a:solidFill>
                <a:effectLst/>
                <a:latin typeface="Helvetica Neue"/>
                <a:ea typeface="Arial Unicode MS"/>
                <a:cs typeface="Arial Unicode MS"/>
              </a:rPr>
              <a:t>32 Leden; 120 koeien; 279,726 kg melk; </a:t>
            </a:r>
            <a:r>
              <a:rPr lang="nl-NL" sz="1800" dirty="0">
                <a:ln>
                  <a:noFill/>
                </a:ln>
                <a:solidFill>
                  <a:srgbClr val="000000"/>
                </a:solidFill>
                <a:effectLst/>
                <a:latin typeface="Helvetica Neue"/>
                <a:ea typeface="Helvetica Neue"/>
                <a:cs typeface="Helvetica Neue"/>
              </a:rPr>
              <a:t>9544,9 kg boter</a:t>
            </a:r>
            <a:endParaRPr lang="nl-NL" dirty="0"/>
          </a:p>
        </p:txBody>
      </p:sp>
      <p:pic>
        <p:nvPicPr>
          <p:cNvPr id="4" name="officeArt object">
            <a:extLst>
              <a:ext uri="{FF2B5EF4-FFF2-40B4-BE49-F238E27FC236}">
                <a16:creationId xmlns:a16="http://schemas.microsoft.com/office/drawing/2014/main" id="{0F1D288E-8957-B150-E264-51EDA2C5069D}"/>
              </a:ext>
            </a:extLst>
          </p:cNvPr>
          <p:cNvPicPr>
            <a:picLocks noGrp="1"/>
          </p:cNvPicPr>
          <p:nvPr>
            <p:ph idx="1"/>
          </p:nvPr>
        </p:nvPicPr>
        <p:blipFill>
          <a:blip r:embed="rId2"/>
          <a:stretch>
            <a:fillRect/>
          </a:stretch>
        </p:blipFill>
        <p:spPr>
          <a:xfrm>
            <a:off x="3166358" y="1099128"/>
            <a:ext cx="5859283" cy="5470793"/>
          </a:xfrm>
          <a:prstGeom prst="rect">
            <a:avLst/>
          </a:prstGeom>
          <a:ln w="12700" cap="flat">
            <a:noFill/>
            <a:miter lim="400000"/>
          </a:ln>
          <a:effectLst/>
        </p:spPr>
      </p:pic>
    </p:spTree>
    <p:extLst>
      <p:ext uri="{BB962C8B-B14F-4D97-AF65-F5344CB8AC3E}">
        <p14:creationId xmlns:p14="http://schemas.microsoft.com/office/powerpoint/2010/main" val="272374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307BA-E406-E74F-A5D5-23CA61E03A2E}"/>
              </a:ext>
            </a:extLst>
          </p:cNvPr>
          <p:cNvSpPr>
            <a:spLocks noGrp="1"/>
          </p:cNvSpPr>
          <p:nvPr>
            <p:ph type="title"/>
          </p:nvPr>
        </p:nvSpPr>
        <p:spPr/>
        <p:txBody>
          <a:bodyPr/>
          <a:lstStyle/>
          <a:p>
            <a:endParaRPr lang="nl-NL"/>
          </a:p>
        </p:txBody>
      </p:sp>
      <p:pic>
        <p:nvPicPr>
          <p:cNvPr id="4" name="officeArt object">
            <a:extLst>
              <a:ext uri="{FF2B5EF4-FFF2-40B4-BE49-F238E27FC236}">
                <a16:creationId xmlns:a16="http://schemas.microsoft.com/office/drawing/2014/main" id="{FDDE9A51-DBBB-CE48-8AAB-C1F04369E62E}"/>
              </a:ext>
            </a:extLst>
          </p:cNvPr>
          <p:cNvPicPr>
            <a:picLocks noGrp="1"/>
          </p:cNvPicPr>
          <p:nvPr>
            <p:ph idx="1"/>
          </p:nvPr>
        </p:nvPicPr>
        <p:blipFill>
          <a:blip r:embed="rId2"/>
          <a:stretch>
            <a:fillRect/>
          </a:stretch>
        </p:blipFill>
        <p:spPr>
          <a:xfrm>
            <a:off x="2022763" y="618836"/>
            <a:ext cx="8146473" cy="5772727"/>
          </a:xfrm>
          <a:prstGeom prst="rect">
            <a:avLst/>
          </a:prstGeom>
          <a:ln w="12700" cap="flat">
            <a:noFill/>
            <a:miter lim="400000"/>
          </a:ln>
          <a:effectLst/>
        </p:spPr>
      </p:pic>
    </p:spTree>
    <p:extLst>
      <p:ext uri="{BB962C8B-B14F-4D97-AF65-F5344CB8AC3E}">
        <p14:creationId xmlns:p14="http://schemas.microsoft.com/office/powerpoint/2010/main" val="237223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B97CA-D30F-2C92-ECE2-633EB1B3CD75}"/>
              </a:ext>
            </a:extLst>
          </p:cNvPr>
          <p:cNvSpPr>
            <a:spLocks noGrp="1"/>
          </p:cNvSpPr>
          <p:nvPr>
            <p:ph type="title"/>
          </p:nvPr>
        </p:nvSpPr>
        <p:spPr>
          <a:xfrm>
            <a:off x="838200" y="365126"/>
            <a:ext cx="10515600" cy="521566"/>
          </a:xfrm>
        </p:spPr>
        <p:txBody>
          <a:bodyPr/>
          <a:lstStyle/>
          <a:p>
            <a:r>
              <a:rPr lang="nl-NL" sz="1800" dirty="0">
                <a:ln>
                  <a:noFill/>
                </a:ln>
                <a:solidFill>
                  <a:srgbClr val="000000"/>
                </a:solidFill>
                <a:effectLst/>
                <a:latin typeface="Helvetica Neue"/>
                <a:ea typeface="Helvetica Neue"/>
                <a:cs typeface="Helvetica Neue"/>
              </a:rPr>
              <a:t>                                                      Een foto uit Gasteren jaren 40?</a:t>
            </a:r>
            <a:endParaRPr lang="nl-NL" dirty="0"/>
          </a:p>
        </p:txBody>
      </p:sp>
      <p:pic>
        <p:nvPicPr>
          <p:cNvPr id="4" name="officeArt object">
            <a:extLst>
              <a:ext uri="{FF2B5EF4-FFF2-40B4-BE49-F238E27FC236}">
                <a16:creationId xmlns:a16="http://schemas.microsoft.com/office/drawing/2014/main" id="{AC2023FB-905B-1051-493C-E501ED39900D}"/>
              </a:ext>
            </a:extLst>
          </p:cNvPr>
          <p:cNvPicPr>
            <a:picLocks noGrp="1"/>
          </p:cNvPicPr>
          <p:nvPr>
            <p:ph idx="1"/>
          </p:nvPr>
        </p:nvPicPr>
        <p:blipFill>
          <a:blip r:embed="rId2"/>
          <a:stretch>
            <a:fillRect/>
          </a:stretch>
        </p:blipFill>
        <p:spPr>
          <a:xfrm>
            <a:off x="2438400" y="913440"/>
            <a:ext cx="7564582" cy="5579434"/>
          </a:xfrm>
          <a:prstGeom prst="rect">
            <a:avLst/>
          </a:prstGeom>
          <a:ln w="12700" cap="flat">
            <a:noFill/>
            <a:miter lim="400000"/>
          </a:ln>
          <a:effectLst/>
        </p:spPr>
      </p:pic>
    </p:spTree>
    <p:extLst>
      <p:ext uri="{BB962C8B-B14F-4D97-AF65-F5344CB8AC3E}">
        <p14:creationId xmlns:p14="http://schemas.microsoft.com/office/powerpoint/2010/main" val="68025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805FF-820F-FC94-DC2D-EA1162931AE2}"/>
              </a:ext>
            </a:extLst>
          </p:cNvPr>
          <p:cNvSpPr>
            <a:spLocks noGrp="1"/>
          </p:cNvSpPr>
          <p:nvPr>
            <p:ph type="title"/>
          </p:nvPr>
        </p:nvSpPr>
        <p:spPr>
          <a:solidFill>
            <a:schemeClr val="accent4">
              <a:lumMod val="20000"/>
              <a:lumOff val="80000"/>
            </a:schemeClr>
          </a:solidFill>
        </p:spPr>
        <p:txBody>
          <a:bodyPr/>
          <a:lstStyle/>
          <a:p>
            <a:r>
              <a:rPr lang="nl-NL" dirty="0"/>
              <a:t>.</a:t>
            </a:r>
          </a:p>
        </p:txBody>
      </p:sp>
      <p:sp>
        <p:nvSpPr>
          <p:cNvPr id="3" name="Tijdelijke aanduiding voor inhoud 2">
            <a:extLst>
              <a:ext uri="{FF2B5EF4-FFF2-40B4-BE49-F238E27FC236}">
                <a16:creationId xmlns:a16="http://schemas.microsoft.com/office/drawing/2014/main" id="{AA672AE5-508F-01BC-E800-7E097D8CBC2B}"/>
              </a:ext>
            </a:extLst>
          </p:cNvPr>
          <p:cNvSpPr>
            <a:spLocks noGrp="1"/>
          </p:cNvSpPr>
          <p:nvPr>
            <p:ph idx="1"/>
          </p:nvPr>
        </p:nvSpPr>
        <p:spPr/>
        <p:txBody>
          <a:bodyPr/>
          <a:lstStyle/>
          <a:p>
            <a:endParaRPr lang="nl-NL" dirty="0"/>
          </a:p>
        </p:txBody>
      </p:sp>
      <p:pic>
        <p:nvPicPr>
          <p:cNvPr id="4" name="officeArt object">
            <a:extLst>
              <a:ext uri="{FF2B5EF4-FFF2-40B4-BE49-F238E27FC236}">
                <a16:creationId xmlns:a16="http://schemas.microsoft.com/office/drawing/2014/main" id="{ED628D2E-7F3C-8F3D-7C9D-0A47F1CB728F}"/>
              </a:ext>
            </a:extLst>
          </p:cNvPr>
          <p:cNvPicPr/>
          <p:nvPr/>
        </p:nvPicPr>
        <p:blipFill>
          <a:blip r:embed="rId2"/>
          <a:stretch>
            <a:fillRect/>
          </a:stretch>
        </p:blipFill>
        <p:spPr>
          <a:xfrm>
            <a:off x="3241963" y="365125"/>
            <a:ext cx="5708073" cy="6127750"/>
          </a:xfrm>
          <a:prstGeom prst="rect">
            <a:avLst/>
          </a:prstGeom>
          <a:solidFill>
            <a:schemeClr val="accent4">
              <a:lumMod val="20000"/>
              <a:lumOff val="80000"/>
            </a:schemeClr>
          </a:solidFill>
          <a:ln w="12700" cap="flat">
            <a:noFill/>
            <a:miter lim="400000"/>
          </a:ln>
          <a:effectLst/>
        </p:spPr>
      </p:pic>
    </p:spTree>
    <p:extLst>
      <p:ext uri="{BB962C8B-B14F-4D97-AF65-F5344CB8AC3E}">
        <p14:creationId xmlns:p14="http://schemas.microsoft.com/office/powerpoint/2010/main" val="163813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69AB1-30BB-E670-51EC-D74B37B1826F}"/>
              </a:ext>
            </a:extLst>
          </p:cNvPr>
          <p:cNvSpPr>
            <a:spLocks noGrp="1"/>
          </p:cNvSpPr>
          <p:nvPr>
            <p:ph type="title"/>
          </p:nvPr>
        </p:nvSpPr>
        <p:spPr>
          <a:solidFill>
            <a:schemeClr val="accent4">
              <a:lumMod val="20000"/>
              <a:lumOff val="80000"/>
            </a:schemeClr>
          </a:solidFill>
        </p:spPr>
        <p:txBody>
          <a:bodyPr/>
          <a:lstStyle/>
          <a:p>
            <a:r>
              <a:rPr lang="nl-NL" dirty="0"/>
              <a:t>.</a:t>
            </a:r>
          </a:p>
        </p:txBody>
      </p:sp>
      <p:sp>
        <p:nvSpPr>
          <p:cNvPr id="3" name="Tijdelijke aanduiding voor inhoud 2">
            <a:extLst>
              <a:ext uri="{FF2B5EF4-FFF2-40B4-BE49-F238E27FC236}">
                <a16:creationId xmlns:a16="http://schemas.microsoft.com/office/drawing/2014/main" id="{52ADAB7F-7D79-F96B-F373-2BCC38244BC0}"/>
              </a:ext>
            </a:extLst>
          </p:cNvPr>
          <p:cNvSpPr>
            <a:spLocks noGrp="1"/>
          </p:cNvSpPr>
          <p:nvPr>
            <p:ph idx="1"/>
          </p:nvPr>
        </p:nvSpPr>
        <p:spPr>
          <a:solidFill>
            <a:schemeClr val="accent4">
              <a:lumMod val="20000"/>
              <a:lumOff val="80000"/>
            </a:schemeClr>
          </a:solidFill>
        </p:spPr>
        <p:txBody>
          <a:bodyPr/>
          <a:lstStyle/>
          <a:p>
            <a:endParaRPr lang="nl-NL" dirty="0"/>
          </a:p>
        </p:txBody>
      </p:sp>
      <p:pic>
        <p:nvPicPr>
          <p:cNvPr id="5" name="Afbeelding 4">
            <a:extLst>
              <a:ext uri="{FF2B5EF4-FFF2-40B4-BE49-F238E27FC236}">
                <a16:creationId xmlns:a16="http://schemas.microsoft.com/office/drawing/2014/main" id="{662D4738-D316-E1F4-C1F5-FC5B038B34FA}"/>
              </a:ext>
            </a:extLst>
          </p:cNvPr>
          <p:cNvPicPr>
            <a:picLocks noChangeAspect="1"/>
          </p:cNvPicPr>
          <p:nvPr/>
        </p:nvPicPr>
        <p:blipFill>
          <a:blip r:embed="rId3"/>
          <a:stretch>
            <a:fillRect/>
          </a:stretch>
        </p:blipFill>
        <p:spPr>
          <a:xfrm>
            <a:off x="6650811" y="0"/>
            <a:ext cx="4099685" cy="6858000"/>
          </a:xfrm>
          <a:prstGeom prst="rect">
            <a:avLst/>
          </a:prstGeom>
        </p:spPr>
      </p:pic>
      <p:pic>
        <p:nvPicPr>
          <p:cNvPr id="4" name="officeArt object">
            <a:extLst>
              <a:ext uri="{FF2B5EF4-FFF2-40B4-BE49-F238E27FC236}">
                <a16:creationId xmlns:a16="http://schemas.microsoft.com/office/drawing/2014/main" id="{3A718D09-C897-7066-5CE7-79427F18D259}"/>
              </a:ext>
            </a:extLst>
          </p:cNvPr>
          <p:cNvPicPr/>
          <p:nvPr/>
        </p:nvPicPr>
        <p:blipFill>
          <a:blip r:embed="rId4"/>
          <a:stretch>
            <a:fillRect/>
          </a:stretch>
        </p:blipFill>
        <p:spPr>
          <a:xfrm>
            <a:off x="1441504" y="510887"/>
            <a:ext cx="4445000" cy="3416300"/>
          </a:xfrm>
          <a:prstGeom prst="rect">
            <a:avLst/>
          </a:prstGeom>
          <a:ln w="12700" cap="flat">
            <a:noFill/>
            <a:miter lim="400000"/>
          </a:ln>
          <a:effectLst/>
        </p:spPr>
      </p:pic>
    </p:spTree>
    <p:extLst>
      <p:ext uri="{BB962C8B-B14F-4D97-AF65-F5344CB8AC3E}">
        <p14:creationId xmlns:p14="http://schemas.microsoft.com/office/powerpoint/2010/main" val="245243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BC91E-A537-16C0-7DB1-369A50B157F3}"/>
              </a:ext>
            </a:extLst>
          </p:cNvPr>
          <p:cNvSpPr>
            <a:spLocks noGrp="1"/>
          </p:cNvSpPr>
          <p:nvPr>
            <p:ph type="title"/>
          </p:nvPr>
        </p:nvSpPr>
        <p:spPr>
          <a:xfrm>
            <a:off x="838200" y="365126"/>
            <a:ext cx="10515600" cy="706292"/>
          </a:xfrm>
        </p:spPr>
        <p:txBody>
          <a:bodyPr/>
          <a:lstStyle/>
          <a:p>
            <a:r>
              <a:rPr lang="nl-NL" sz="1800" b="1" dirty="0">
                <a:ln>
                  <a:noFill/>
                </a:ln>
                <a:solidFill>
                  <a:srgbClr val="000000"/>
                </a:solidFill>
                <a:effectLst/>
                <a:latin typeface="Helvetica Neue"/>
                <a:ea typeface="Helvetica Neue"/>
                <a:cs typeface="Helvetica Neue"/>
              </a:rPr>
              <a:t>                                  Wat gebeurde er na de opheffing van de boterfabrieken?</a:t>
            </a:r>
            <a:endParaRPr lang="nl-NL" dirty="0"/>
          </a:p>
        </p:txBody>
      </p:sp>
      <p:sp>
        <p:nvSpPr>
          <p:cNvPr id="3" name="Tijdelijke aanduiding voor inhoud 2">
            <a:extLst>
              <a:ext uri="{FF2B5EF4-FFF2-40B4-BE49-F238E27FC236}">
                <a16:creationId xmlns:a16="http://schemas.microsoft.com/office/drawing/2014/main" id="{50E249F4-568A-EB2B-8582-0D33049454FC}"/>
              </a:ext>
            </a:extLst>
          </p:cNvPr>
          <p:cNvSpPr>
            <a:spLocks noGrp="1"/>
          </p:cNvSpPr>
          <p:nvPr>
            <p:ph idx="1"/>
          </p:nvPr>
        </p:nvSpPr>
        <p:spPr>
          <a:xfrm>
            <a:off x="838200" y="1825624"/>
            <a:ext cx="10515600" cy="4667249"/>
          </a:xfrm>
        </p:spPr>
        <p:txBody>
          <a:bodyPr>
            <a:normAutofit/>
          </a:bodyPr>
          <a:lstStyle/>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r>
              <a:rPr lang="nl-NL" sz="1800" dirty="0">
                <a:ln>
                  <a:noFill/>
                </a:ln>
                <a:solidFill>
                  <a:srgbClr val="000000"/>
                </a:solidFill>
                <a:effectLst/>
                <a:latin typeface="Helvetica Neue"/>
                <a:ea typeface="Arial Unicode MS"/>
                <a:cs typeface="Arial Unicode MS"/>
              </a:rPr>
              <a:t>Sommige boterfabrieken werden afgebroken. Een aantal werd dit lot bespaard en heeft een andere functie gekregen, zoals die in Anderen die later als smederij of bakkerij werd gebruikt en nu als woonhuis dient.</a:t>
            </a:r>
          </a:p>
          <a:p>
            <a:endParaRPr lang="nl-NL" dirty="0"/>
          </a:p>
        </p:txBody>
      </p:sp>
      <p:pic>
        <p:nvPicPr>
          <p:cNvPr id="4" name="officeArt object">
            <a:extLst>
              <a:ext uri="{FF2B5EF4-FFF2-40B4-BE49-F238E27FC236}">
                <a16:creationId xmlns:a16="http://schemas.microsoft.com/office/drawing/2014/main" id="{EC418260-9E5A-A115-DEE2-1D5337438611}"/>
              </a:ext>
            </a:extLst>
          </p:cNvPr>
          <p:cNvPicPr/>
          <p:nvPr/>
        </p:nvPicPr>
        <p:blipFill>
          <a:blip r:embed="rId2"/>
          <a:stretch>
            <a:fillRect/>
          </a:stretch>
        </p:blipFill>
        <p:spPr>
          <a:xfrm>
            <a:off x="3077628" y="1071418"/>
            <a:ext cx="6036743" cy="4267200"/>
          </a:xfrm>
          <a:prstGeom prst="rect">
            <a:avLst/>
          </a:prstGeom>
          <a:solidFill>
            <a:schemeClr val="accent4">
              <a:lumMod val="20000"/>
              <a:lumOff val="80000"/>
            </a:schemeClr>
          </a:solidFill>
          <a:ln w="12700" cap="flat">
            <a:noFill/>
            <a:miter lim="400000"/>
          </a:ln>
          <a:effectLst/>
        </p:spPr>
      </p:pic>
    </p:spTree>
    <p:extLst>
      <p:ext uri="{BB962C8B-B14F-4D97-AF65-F5344CB8AC3E}">
        <p14:creationId xmlns:p14="http://schemas.microsoft.com/office/powerpoint/2010/main" val="309111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8258F-6DB1-F371-AC12-2C5EDE8C6DCD}"/>
              </a:ext>
            </a:extLst>
          </p:cNvPr>
          <p:cNvSpPr>
            <a:spLocks noGrp="1"/>
          </p:cNvSpPr>
          <p:nvPr>
            <p:ph type="title"/>
          </p:nvPr>
        </p:nvSpPr>
        <p:spPr>
          <a:xfrm>
            <a:off x="838200" y="365126"/>
            <a:ext cx="10515600" cy="734002"/>
          </a:xfrm>
        </p:spPr>
        <p:txBody>
          <a:bodyPr/>
          <a:lstStyle/>
          <a:p>
            <a:r>
              <a:rPr lang="nl-NL" sz="1800" b="1" dirty="0">
                <a:ln>
                  <a:noFill/>
                </a:ln>
                <a:solidFill>
                  <a:srgbClr val="000000"/>
                </a:solidFill>
                <a:effectLst/>
                <a:latin typeface="Helvetica Neue"/>
                <a:ea typeface="Helvetica Neue"/>
                <a:cs typeface="Helvetica Neue"/>
              </a:rPr>
              <a:t>                                        Wat gebeurde er na de opheffing met de melk?</a:t>
            </a:r>
            <a:endParaRPr lang="nl-NL" dirty="0"/>
          </a:p>
        </p:txBody>
      </p:sp>
      <p:sp>
        <p:nvSpPr>
          <p:cNvPr id="5" name="Tijdelijke aanduiding voor inhoud 4">
            <a:extLst>
              <a:ext uri="{FF2B5EF4-FFF2-40B4-BE49-F238E27FC236}">
                <a16:creationId xmlns:a16="http://schemas.microsoft.com/office/drawing/2014/main" id="{34ADA9C2-1296-D224-B77F-BABC7981BCAD}"/>
              </a:ext>
            </a:extLst>
          </p:cNvPr>
          <p:cNvSpPr>
            <a:spLocks noGrp="1"/>
          </p:cNvSpPr>
          <p:nvPr>
            <p:ph idx="1"/>
          </p:nvPr>
        </p:nvSpPr>
        <p:spPr>
          <a:xfrm>
            <a:off x="838200" y="1099127"/>
            <a:ext cx="10515600" cy="5541817"/>
          </a:xfrm>
        </p:spPr>
        <p:txBody>
          <a:bodyPr>
            <a:normAutofit/>
          </a:bodyPr>
          <a:lstStyle/>
          <a:p>
            <a:pPr marL="0" indent="0">
              <a:buNone/>
            </a:pPr>
            <a:r>
              <a:rPr lang="nl-NL" sz="1800" dirty="0">
                <a:ln>
                  <a:noFill/>
                </a:ln>
                <a:solidFill>
                  <a:srgbClr val="000000"/>
                </a:solidFill>
                <a:effectLst/>
                <a:latin typeface="Helvetica Neue"/>
                <a:ea typeface="Arial Unicode MS"/>
                <a:cs typeface="Arial Unicode MS"/>
              </a:rPr>
              <a:t>Juist in die tijd opende de stoomzuivelfabriek in Anloo en werd de melk van Gasteren daar naartoe gebracht, gezamenlijk met paard en wagen </a:t>
            </a:r>
            <a:r>
              <a:rPr lang="nl-NL" sz="1800" dirty="0">
                <a:ln>
                  <a:noFill/>
                </a:ln>
                <a:solidFill>
                  <a:srgbClr val="000000"/>
                </a:solidFill>
                <a:effectLst/>
                <a:latin typeface="Helvetica Neue"/>
                <a:ea typeface="Helvetica Neue"/>
                <a:cs typeface="Helvetica Neue"/>
              </a:rPr>
              <a:t>(zie foto jaren 50).</a:t>
            </a: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endParaRPr lang="nl-NL" sz="1800" dirty="0">
              <a:solidFill>
                <a:srgbClr val="000000"/>
              </a:solidFill>
              <a:latin typeface="Helvetica Neue"/>
              <a:ea typeface="Arial Unicode MS"/>
              <a:cs typeface="Arial Unicode MS"/>
            </a:endParaRPr>
          </a:p>
          <a:p>
            <a:pPr marL="0" indent="0" algn="ctr">
              <a:buNone/>
            </a:pPr>
            <a:r>
              <a:rPr lang="nl-NL" sz="1400" dirty="0">
                <a:ln>
                  <a:noFill/>
                </a:ln>
                <a:solidFill>
                  <a:srgbClr val="000000"/>
                </a:solidFill>
                <a:effectLst/>
                <a:latin typeface="Helvetica Neue"/>
                <a:ea typeface="Arial Unicode MS"/>
                <a:cs typeface="Arial Unicode MS"/>
              </a:rPr>
              <a:t>Andries Veenstra, Henk van Halen, Roel Kuper en Margje Kuper-Bel</a:t>
            </a:r>
          </a:p>
          <a:p>
            <a:pPr marL="0" indent="0">
              <a:buNone/>
            </a:pPr>
            <a:endParaRPr lang="nl-NL" sz="1800" dirty="0">
              <a:solidFill>
                <a:srgbClr val="000000"/>
              </a:solidFill>
              <a:latin typeface="Helvetica Neue"/>
            </a:endParaRPr>
          </a:p>
          <a:p>
            <a:pPr marL="0" indent="0">
              <a:buNone/>
            </a:pPr>
            <a:endParaRPr lang="nl-NL" dirty="0"/>
          </a:p>
        </p:txBody>
      </p:sp>
      <p:pic>
        <p:nvPicPr>
          <p:cNvPr id="6" name="officeArt object">
            <a:extLst>
              <a:ext uri="{FF2B5EF4-FFF2-40B4-BE49-F238E27FC236}">
                <a16:creationId xmlns:a16="http://schemas.microsoft.com/office/drawing/2014/main" id="{252CD051-D08C-0FCE-16B2-0745AFC93EB7}"/>
              </a:ext>
            </a:extLst>
          </p:cNvPr>
          <p:cNvPicPr/>
          <p:nvPr/>
        </p:nvPicPr>
        <p:blipFill>
          <a:blip r:embed="rId2"/>
          <a:stretch>
            <a:fillRect/>
          </a:stretch>
        </p:blipFill>
        <p:spPr>
          <a:xfrm>
            <a:off x="3042602" y="1759296"/>
            <a:ext cx="6106795" cy="4396740"/>
          </a:xfrm>
          <a:prstGeom prst="rect">
            <a:avLst/>
          </a:prstGeom>
          <a:ln w="12700" cap="flat">
            <a:noFill/>
            <a:miter lim="400000"/>
          </a:ln>
          <a:effectLst/>
        </p:spPr>
      </p:pic>
    </p:spTree>
    <p:extLst>
      <p:ext uri="{BB962C8B-B14F-4D97-AF65-F5344CB8AC3E}">
        <p14:creationId xmlns:p14="http://schemas.microsoft.com/office/powerpoint/2010/main" val="4223205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B82E3-BB28-2E6B-2695-52FDA14AF8E3}"/>
              </a:ext>
            </a:extLst>
          </p:cNvPr>
          <p:cNvSpPr>
            <a:spLocks noGrp="1"/>
          </p:cNvSpPr>
          <p:nvPr>
            <p:ph type="title"/>
          </p:nvPr>
        </p:nvSpPr>
        <p:spPr/>
        <p:txBody>
          <a:bodyPr/>
          <a:lstStyle/>
          <a:p>
            <a:r>
              <a:rPr lang="nl-NL" sz="3600" b="1" dirty="0">
                <a:ln>
                  <a:noFill/>
                </a:ln>
                <a:solidFill>
                  <a:srgbClr val="000000"/>
                </a:solidFill>
                <a:effectLst/>
                <a:latin typeface="Helvetica Neue"/>
                <a:ea typeface="Arial Unicode MS"/>
                <a:cs typeface="Arial Unicode MS"/>
              </a:rPr>
              <a:t>                              CONCLUSIE:</a:t>
            </a:r>
            <a:br>
              <a:rPr lang="nl-NL" sz="4400" dirty="0">
                <a:ln>
                  <a:noFill/>
                </a:ln>
                <a:solidFill>
                  <a:srgbClr val="000000"/>
                </a:solidFill>
                <a:effectLst/>
                <a:latin typeface="Helvetica Neue"/>
                <a:ea typeface="Arial Unicode MS"/>
                <a:cs typeface="Arial Unicode MS"/>
              </a:rPr>
            </a:br>
            <a:endParaRPr lang="nl-NL" dirty="0"/>
          </a:p>
        </p:txBody>
      </p:sp>
      <p:sp>
        <p:nvSpPr>
          <p:cNvPr id="3" name="Tijdelijke aanduiding voor inhoud 2">
            <a:extLst>
              <a:ext uri="{FF2B5EF4-FFF2-40B4-BE49-F238E27FC236}">
                <a16:creationId xmlns:a16="http://schemas.microsoft.com/office/drawing/2014/main" id="{414D9B16-F729-4597-640A-AF848EBFD72E}"/>
              </a:ext>
            </a:extLst>
          </p:cNvPr>
          <p:cNvSpPr>
            <a:spLocks noGrp="1"/>
          </p:cNvSpPr>
          <p:nvPr>
            <p:ph idx="1"/>
          </p:nvPr>
        </p:nvSpPr>
        <p:spPr>
          <a:xfrm>
            <a:off x="2456873" y="1825625"/>
            <a:ext cx="8896927" cy="4351338"/>
          </a:xfrm>
        </p:spPr>
        <p:txBody>
          <a:bodyPr>
            <a:normAutofit lnSpcReduction="10000"/>
          </a:bodyPr>
          <a:lstStyle/>
          <a:p>
            <a:pPr marL="0" indent="0">
              <a:buNone/>
            </a:pPr>
            <a:endParaRPr lang="nl-NL" sz="1800" dirty="0">
              <a:ln>
                <a:noFill/>
              </a:ln>
              <a:solidFill>
                <a:srgbClr val="000000"/>
              </a:solidFill>
              <a:effectLst/>
              <a:latin typeface="Helvetica Neue"/>
              <a:ea typeface="Arial Unicode MS"/>
              <a:cs typeface="Arial Unicode MS"/>
            </a:endParaRPr>
          </a:p>
          <a:p>
            <a:pPr marL="457200"/>
            <a:r>
              <a:rPr lang="nl-NL" sz="2400" dirty="0">
                <a:ln>
                  <a:noFill/>
                </a:ln>
                <a:solidFill>
                  <a:srgbClr val="000000"/>
                </a:solidFill>
                <a:effectLst/>
                <a:latin typeface="Helvetica Neue"/>
                <a:ea typeface="Arial Unicode MS"/>
                <a:cs typeface="Arial Unicode MS"/>
              </a:rPr>
              <a:t>Geen foto’s </a:t>
            </a:r>
          </a:p>
          <a:p>
            <a:pPr indent="0">
              <a:buNone/>
            </a:pPr>
            <a:endParaRPr lang="nl-NL" sz="2400" dirty="0">
              <a:ln>
                <a:noFill/>
              </a:ln>
              <a:solidFill>
                <a:srgbClr val="000000"/>
              </a:solidFill>
              <a:effectLst/>
              <a:latin typeface="Helvetica Neue"/>
              <a:ea typeface="Arial Unicode MS"/>
              <a:cs typeface="Arial Unicode MS"/>
            </a:endParaRPr>
          </a:p>
          <a:p>
            <a:pPr marL="914400"/>
            <a:r>
              <a:rPr lang="nl-NL" sz="2400" dirty="0">
                <a:ln>
                  <a:noFill/>
                </a:ln>
                <a:solidFill>
                  <a:srgbClr val="000000"/>
                </a:solidFill>
                <a:effectLst/>
                <a:latin typeface="Helvetica Neue"/>
                <a:ea typeface="Arial Unicode MS"/>
                <a:cs typeface="Arial Unicode MS"/>
              </a:rPr>
              <a:t>Geen bouwtekening </a:t>
            </a:r>
          </a:p>
          <a:p>
            <a:pPr marL="685800" indent="0">
              <a:buNone/>
            </a:pPr>
            <a:endParaRPr lang="nl-NL" sz="2400" dirty="0">
              <a:ln>
                <a:noFill/>
              </a:ln>
              <a:solidFill>
                <a:srgbClr val="000000"/>
              </a:solidFill>
              <a:effectLst/>
              <a:latin typeface="Helvetica Neue"/>
              <a:ea typeface="Arial Unicode MS"/>
              <a:cs typeface="Arial Unicode MS"/>
            </a:endParaRPr>
          </a:p>
          <a:p>
            <a:pPr marL="1371600"/>
            <a:r>
              <a:rPr lang="nl-NL" sz="2400" dirty="0">
                <a:ln>
                  <a:noFill/>
                </a:ln>
                <a:solidFill>
                  <a:srgbClr val="000000"/>
                </a:solidFill>
                <a:effectLst/>
                <a:latin typeface="Helvetica Neue"/>
                <a:ea typeface="Arial Unicode MS"/>
                <a:cs typeface="Arial Unicode MS"/>
              </a:rPr>
              <a:t>Geen aanbesteding of bouwbedrijf bekend</a:t>
            </a:r>
          </a:p>
          <a:p>
            <a:pPr marL="1143000" indent="0">
              <a:buNone/>
            </a:pPr>
            <a:endParaRPr lang="nl-NL" sz="2400" dirty="0">
              <a:ln>
                <a:noFill/>
              </a:ln>
              <a:solidFill>
                <a:srgbClr val="000000"/>
              </a:solidFill>
              <a:effectLst/>
              <a:latin typeface="Helvetica Neue"/>
              <a:ea typeface="Arial Unicode MS"/>
              <a:cs typeface="Arial Unicode MS"/>
            </a:endParaRPr>
          </a:p>
          <a:p>
            <a:pPr marL="1828800"/>
            <a:r>
              <a:rPr lang="nl-NL" sz="2400" dirty="0">
                <a:ln>
                  <a:noFill/>
                </a:ln>
                <a:solidFill>
                  <a:srgbClr val="000000"/>
                </a:solidFill>
                <a:effectLst/>
                <a:latin typeface="Helvetica Neue"/>
                <a:ea typeface="Arial Unicode MS"/>
                <a:cs typeface="Arial Unicode MS"/>
              </a:rPr>
              <a:t>Een mysterie….. </a:t>
            </a:r>
          </a:p>
          <a:p>
            <a:pPr marL="0" indent="0">
              <a:buNone/>
            </a:pPr>
            <a:endParaRPr lang="nl-NL" sz="2400" dirty="0">
              <a:ln>
                <a:noFill/>
              </a:ln>
              <a:solidFill>
                <a:srgbClr val="000000"/>
              </a:solidFill>
              <a:effectLst/>
              <a:latin typeface="Helvetica Neue"/>
              <a:ea typeface="Arial Unicode MS"/>
              <a:cs typeface="Arial Unicode MS"/>
            </a:endParaRPr>
          </a:p>
          <a:p>
            <a:pPr marL="685800" indent="0">
              <a:buNone/>
            </a:pPr>
            <a:r>
              <a:rPr lang="nl-NL" sz="2400" i="1" dirty="0">
                <a:ln>
                  <a:noFill/>
                </a:ln>
                <a:solidFill>
                  <a:srgbClr val="000000"/>
                </a:solidFill>
                <a:effectLst/>
                <a:latin typeface="Helvetica Neue"/>
                <a:ea typeface="Arial Unicode MS"/>
                <a:cs typeface="Arial Unicode MS"/>
              </a:rPr>
              <a:t>Heb ik het hele verhaal uit mijn duim gezogen?</a:t>
            </a:r>
            <a:endParaRPr lang="nl-NL" sz="2400" dirty="0">
              <a:ln>
                <a:noFill/>
              </a:ln>
              <a:solidFill>
                <a:srgbClr val="000000"/>
              </a:solidFill>
              <a:effectLst/>
              <a:latin typeface="Helvetica Neue"/>
              <a:ea typeface="Arial Unicode MS"/>
              <a:cs typeface="Arial Unicode MS"/>
            </a:endParaRPr>
          </a:p>
          <a:p>
            <a:pPr marL="0" indent="0">
              <a:buNone/>
            </a:pPr>
            <a:endParaRPr lang="nl-NL" sz="1800" dirty="0">
              <a:ln>
                <a:noFill/>
              </a:ln>
              <a:solidFill>
                <a:srgbClr val="000000"/>
              </a:solidFill>
              <a:effectLst/>
              <a:latin typeface="Helvetica Neue"/>
              <a:ea typeface="Arial Unicode MS"/>
              <a:cs typeface="Arial Unicode MS"/>
            </a:endParaRPr>
          </a:p>
          <a:p>
            <a:endParaRPr lang="nl-NL" dirty="0"/>
          </a:p>
        </p:txBody>
      </p:sp>
    </p:spTree>
    <p:extLst>
      <p:ext uri="{BB962C8B-B14F-4D97-AF65-F5344CB8AC3E}">
        <p14:creationId xmlns:p14="http://schemas.microsoft.com/office/powerpoint/2010/main" val="354998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AD0F3-A056-A563-FCA1-C5974044EA01}"/>
              </a:ext>
            </a:extLst>
          </p:cNvPr>
          <p:cNvSpPr>
            <a:spLocks noGrp="1"/>
          </p:cNvSpPr>
          <p:nvPr>
            <p:ph type="title"/>
          </p:nvPr>
        </p:nvSpPr>
        <p:spPr>
          <a:xfrm>
            <a:off x="838200" y="365125"/>
            <a:ext cx="10515600" cy="6144317"/>
          </a:xfrm>
          <a:solidFill>
            <a:schemeClr val="accent2">
              <a:lumMod val="20000"/>
              <a:lumOff val="80000"/>
            </a:schemeClr>
          </a:solidFill>
        </p:spPr>
        <p:txBody>
          <a:bodyPr/>
          <a:lstStyle/>
          <a:p>
            <a:endParaRPr lang="nl-NL" dirty="0"/>
          </a:p>
        </p:txBody>
      </p:sp>
      <p:pic>
        <p:nvPicPr>
          <p:cNvPr id="5" name="Tijdelijke aanduiding voor inhoud 4">
            <a:extLst>
              <a:ext uri="{FF2B5EF4-FFF2-40B4-BE49-F238E27FC236}">
                <a16:creationId xmlns:a16="http://schemas.microsoft.com/office/drawing/2014/main" id="{BEC44801-8DFE-8A58-D650-D4016091DE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459" y="365125"/>
            <a:ext cx="5937082" cy="6144317"/>
          </a:xfrm>
        </p:spPr>
      </p:pic>
    </p:spTree>
    <p:extLst>
      <p:ext uri="{BB962C8B-B14F-4D97-AF65-F5344CB8AC3E}">
        <p14:creationId xmlns:p14="http://schemas.microsoft.com/office/powerpoint/2010/main" val="335346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9ABB-4EEF-9DED-0101-29350C7FDAFF}"/>
              </a:ext>
            </a:extLst>
          </p:cNvPr>
          <p:cNvSpPr>
            <a:spLocks noGrp="1"/>
          </p:cNvSpPr>
          <p:nvPr>
            <p:ph type="title"/>
          </p:nvPr>
        </p:nvSpPr>
        <p:spPr>
          <a:xfrm>
            <a:off x="838200" y="162963"/>
            <a:ext cx="10515600" cy="434566"/>
          </a:xfrm>
        </p:spPr>
        <p:txBody>
          <a:bodyPr/>
          <a:lstStyle/>
          <a:p>
            <a:pPr algn="ctr"/>
            <a:r>
              <a:rPr lang="nl-NL" sz="1800" b="1" dirty="0">
                <a:ln>
                  <a:noFill/>
                </a:ln>
                <a:solidFill>
                  <a:srgbClr val="000000"/>
                </a:solidFill>
                <a:effectLst/>
                <a:latin typeface="Helvetica Neue"/>
                <a:ea typeface="Helvetica Neue"/>
                <a:cs typeface="Helvetica Neue"/>
              </a:rPr>
              <a:t>Oostermoer optocht Annen 2005</a:t>
            </a:r>
            <a:endParaRPr lang="nl-NL" dirty="0"/>
          </a:p>
        </p:txBody>
      </p:sp>
      <p:pic>
        <p:nvPicPr>
          <p:cNvPr id="7" name="Tijdelijke aanduiding voor inhoud 6">
            <a:extLst>
              <a:ext uri="{FF2B5EF4-FFF2-40B4-BE49-F238E27FC236}">
                <a16:creationId xmlns:a16="http://schemas.microsoft.com/office/drawing/2014/main" id="{51275C43-FD22-ED21-95B2-9BFA0E6AC6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2745" y="676638"/>
            <a:ext cx="4306510" cy="5913554"/>
          </a:xfrm>
        </p:spPr>
      </p:pic>
    </p:spTree>
    <p:extLst>
      <p:ext uri="{BB962C8B-B14F-4D97-AF65-F5344CB8AC3E}">
        <p14:creationId xmlns:p14="http://schemas.microsoft.com/office/powerpoint/2010/main" val="74853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47E30-8FD2-4B3F-50F9-A940B0965AED}"/>
              </a:ext>
            </a:extLst>
          </p:cNvPr>
          <p:cNvSpPr>
            <a:spLocks noGrp="1"/>
          </p:cNvSpPr>
          <p:nvPr>
            <p:ph type="title"/>
          </p:nvPr>
        </p:nvSpPr>
        <p:spPr/>
        <p:txBody>
          <a:bodyPr/>
          <a:lstStyle/>
          <a:p>
            <a:pPr algn="ctr"/>
            <a:r>
              <a:rPr lang="de-DE" sz="1800" b="1" dirty="0">
                <a:ln>
                  <a:noFill/>
                </a:ln>
                <a:solidFill>
                  <a:srgbClr val="000000"/>
                </a:solidFill>
                <a:effectLst/>
                <a:latin typeface="Helvetica Neue"/>
                <a:ea typeface="Helvetica Neue"/>
                <a:cs typeface="Helvetica Neue"/>
              </a:rPr>
              <a:t>HET BEGIN VAN DE ZUIVELINDUSTRIE IN DRENTHE</a:t>
            </a:r>
            <a:endParaRPr lang="nl-NL" b="1" dirty="0"/>
          </a:p>
        </p:txBody>
      </p:sp>
      <p:sp>
        <p:nvSpPr>
          <p:cNvPr id="3" name="Tijdelijke aanduiding voor inhoud 2">
            <a:extLst>
              <a:ext uri="{FF2B5EF4-FFF2-40B4-BE49-F238E27FC236}">
                <a16:creationId xmlns:a16="http://schemas.microsoft.com/office/drawing/2014/main" id="{8A6C30B6-B398-0BB0-82E0-03E362308D73}"/>
              </a:ext>
            </a:extLst>
          </p:cNvPr>
          <p:cNvSpPr>
            <a:spLocks noGrp="1"/>
          </p:cNvSpPr>
          <p:nvPr>
            <p:ph idx="1"/>
          </p:nvPr>
        </p:nvSpPr>
        <p:spPr>
          <a:xfrm>
            <a:off x="838200" y="1825625"/>
            <a:ext cx="10515600" cy="4351338"/>
          </a:xfrm>
        </p:spPr>
        <p:txBody>
          <a:bodyPr/>
          <a:lstStyle/>
          <a:p>
            <a:pPr marL="0" indent="0">
              <a:buNone/>
            </a:pPr>
            <a:r>
              <a:rPr lang="nl-NL" sz="1800" dirty="0">
                <a:ln>
                  <a:noFill/>
                </a:ln>
                <a:solidFill>
                  <a:srgbClr val="000000"/>
                </a:solidFill>
                <a:effectLst/>
                <a:latin typeface="Helvetica Neue"/>
                <a:ea typeface="Arial Unicode MS"/>
                <a:cs typeface="Arial Unicode MS"/>
              </a:rPr>
              <a:t>De eerste pionier in de Drentse zuivelbereiding heette </a:t>
            </a:r>
            <a:r>
              <a:rPr lang="nl-NL" sz="1800" b="1" dirty="0">
                <a:ln>
                  <a:noFill/>
                </a:ln>
                <a:solidFill>
                  <a:srgbClr val="000000"/>
                </a:solidFill>
                <a:effectLst/>
                <a:latin typeface="Helvetica Neue"/>
                <a:ea typeface="Arial Unicode MS"/>
                <a:cs typeface="Arial Unicode MS"/>
              </a:rPr>
              <a:t>Johannes Jacobus van </a:t>
            </a:r>
            <a:r>
              <a:rPr lang="nl-NL" sz="1800" b="1" dirty="0" err="1">
                <a:ln>
                  <a:noFill/>
                </a:ln>
                <a:solidFill>
                  <a:srgbClr val="000000"/>
                </a:solidFill>
                <a:effectLst/>
                <a:latin typeface="Helvetica Neue"/>
                <a:ea typeface="Arial Unicode MS"/>
                <a:cs typeface="Arial Unicode MS"/>
              </a:rPr>
              <a:t>Weydom</a:t>
            </a:r>
            <a:r>
              <a:rPr lang="nl-NL" sz="1800" b="1" dirty="0">
                <a:ln>
                  <a:noFill/>
                </a:ln>
                <a:solidFill>
                  <a:srgbClr val="000000"/>
                </a:solidFill>
                <a:effectLst/>
                <a:latin typeface="Helvetica Neue"/>
                <a:ea typeface="Arial Unicode MS"/>
                <a:cs typeface="Arial Unicode MS"/>
              </a:rPr>
              <a:t> </a:t>
            </a:r>
            <a:r>
              <a:rPr lang="nl-NL" sz="1800" b="1" dirty="0" err="1">
                <a:ln>
                  <a:noFill/>
                </a:ln>
                <a:solidFill>
                  <a:srgbClr val="000000"/>
                </a:solidFill>
                <a:effectLst/>
                <a:latin typeface="Helvetica Neue"/>
                <a:ea typeface="Arial Unicode MS"/>
                <a:cs typeface="Arial Unicode MS"/>
              </a:rPr>
              <a:t>Claterbos</a:t>
            </a:r>
            <a:r>
              <a:rPr lang="nl-NL" sz="1800" dirty="0">
                <a:ln>
                  <a:noFill/>
                </a:ln>
                <a:solidFill>
                  <a:srgbClr val="000000"/>
                </a:solidFill>
                <a:effectLst/>
                <a:latin typeface="Helvetica Neue"/>
                <a:ea typeface="Arial Unicode MS"/>
                <a:cs typeface="Arial Unicode MS"/>
              </a:rPr>
              <a:t>, woonde te Kampen en was zuivelconsulent van de Gelders-Overijsselse Maatschappij van Landbouw. In 1890 en volgende jaren werd hij door genoemde maatschappij om zo te zeggen uitgeleend aan het Drents Landbouw Genootschap om wat men toen noemde “landbouwlezingen" over de </a:t>
            </a:r>
            <a:r>
              <a:rPr lang="nl-NL" sz="1800" dirty="0" err="1">
                <a:ln>
                  <a:noFill/>
                </a:ln>
                <a:solidFill>
                  <a:srgbClr val="000000"/>
                </a:solidFill>
                <a:effectLst/>
                <a:latin typeface="Helvetica Neue"/>
                <a:ea typeface="Arial Unicode MS"/>
                <a:cs typeface="Arial Unicode MS"/>
              </a:rPr>
              <a:t>zuivel-bereiding</a:t>
            </a:r>
            <a:r>
              <a:rPr lang="nl-NL" sz="1800" dirty="0">
                <a:ln>
                  <a:noFill/>
                </a:ln>
                <a:solidFill>
                  <a:srgbClr val="000000"/>
                </a:solidFill>
                <a:effectLst/>
                <a:latin typeface="Helvetica Neue"/>
                <a:ea typeface="Arial Unicode MS"/>
                <a:cs typeface="Arial Unicode MS"/>
              </a:rPr>
              <a:t> te houden. Vooral in de jaren 1894 en 1895. </a:t>
            </a:r>
          </a:p>
          <a:p>
            <a:pPr marL="0" indent="0">
              <a:buNone/>
            </a:pPr>
            <a:r>
              <a:rPr lang="nl-NL" sz="1800" dirty="0">
                <a:ln>
                  <a:noFill/>
                </a:ln>
                <a:solidFill>
                  <a:srgbClr val="000000"/>
                </a:solidFill>
                <a:effectLst/>
                <a:latin typeface="Helvetica Neue"/>
                <a:ea typeface="Arial Unicode MS"/>
                <a:cs typeface="Arial Unicode MS"/>
              </a:rPr>
              <a:t>Hij gaf veel spreekbeurten en cursussen.</a:t>
            </a:r>
          </a:p>
          <a:p>
            <a:pPr marL="0" indent="0">
              <a:buNone/>
            </a:pPr>
            <a:r>
              <a:rPr lang="nl-NL" sz="1800" dirty="0">
                <a:ln>
                  <a:noFill/>
                </a:ln>
                <a:solidFill>
                  <a:srgbClr val="000000"/>
                </a:solidFill>
                <a:effectLst/>
                <a:latin typeface="Helvetica Neue"/>
                <a:ea typeface="Helvetica Neue"/>
                <a:cs typeface="Helvetica Neue"/>
              </a:rPr>
              <a:t>Maar uiteindelijk kwam hij in zijn lezingen steeds tot de slotsom dat men de melk beter niet op de boerderij kon verwerken, maar in kleine, met handkracht gedreven, boterfabriekjes, zoals er reeds vele waren in Brabant en Limburg. Het gevolg van zijn aansporingen in deze zin is geweest dat in tal van dorpen en gehuchten in Drenthe in korte tijd kleine handkrachtboterfabriekjes „volgens </a:t>
            </a:r>
            <a:r>
              <a:rPr lang="nl-NL" sz="1800" dirty="0" err="1">
                <a:ln>
                  <a:noFill/>
                </a:ln>
                <a:solidFill>
                  <a:srgbClr val="000000"/>
                </a:solidFill>
                <a:effectLst/>
                <a:latin typeface="Helvetica Neue"/>
                <a:ea typeface="Helvetica Neue"/>
                <a:cs typeface="Helvetica Neue"/>
              </a:rPr>
              <a:t>Limburgsch</a:t>
            </a:r>
            <a:r>
              <a:rPr lang="nl-NL" sz="1800" dirty="0">
                <a:ln>
                  <a:noFill/>
                </a:ln>
                <a:solidFill>
                  <a:srgbClr val="000000"/>
                </a:solidFill>
                <a:effectLst/>
                <a:latin typeface="Helvetica Neue"/>
                <a:ea typeface="Helvetica Neue"/>
                <a:cs typeface="Helvetica Neue"/>
              </a:rPr>
              <a:t> systeem" werden opgericht.</a:t>
            </a:r>
          </a:p>
          <a:p>
            <a:pPr marL="0" indent="0">
              <a:buNone/>
            </a:pPr>
            <a:endParaRPr lang="nl-NL" sz="1800" dirty="0">
              <a:ln>
                <a:noFill/>
              </a:ln>
              <a:solidFill>
                <a:srgbClr val="000000"/>
              </a:solidFill>
              <a:effectLst/>
              <a:latin typeface="Helvetica Neue"/>
              <a:ea typeface="Arial Unicode MS"/>
              <a:cs typeface="Arial Unicode MS"/>
            </a:endParaRPr>
          </a:p>
          <a:p>
            <a:pPr marL="0" indent="0">
              <a:buNone/>
            </a:pPr>
            <a:r>
              <a:rPr lang="nl-NL" sz="1800" dirty="0">
                <a:ln>
                  <a:noFill/>
                </a:ln>
                <a:solidFill>
                  <a:srgbClr val="000000"/>
                </a:solidFill>
                <a:effectLst/>
                <a:latin typeface="Helvetica Neue"/>
                <a:ea typeface="Arial Unicode MS"/>
                <a:cs typeface="Arial Unicode MS"/>
              </a:rPr>
              <a:t>Ook vanuit Gasteren werd deze voorlichting gevolgd, wat ertoe heeft geleid dat op </a:t>
            </a:r>
            <a:r>
              <a:rPr lang="nl-NL" sz="1800" b="1" dirty="0">
                <a:ln>
                  <a:noFill/>
                </a:ln>
                <a:solidFill>
                  <a:srgbClr val="000000"/>
                </a:solidFill>
                <a:effectLst/>
                <a:latin typeface="Helvetica Neue"/>
                <a:ea typeface="Arial Unicode MS"/>
                <a:cs typeface="Arial Unicode MS"/>
              </a:rPr>
              <a:t>18 maart 1895 </a:t>
            </a:r>
            <a:br>
              <a:rPr lang="nl-NL" sz="1800" b="1" dirty="0">
                <a:ln>
                  <a:noFill/>
                </a:ln>
                <a:solidFill>
                  <a:srgbClr val="000000"/>
                </a:solidFill>
                <a:effectLst/>
                <a:latin typeface="Helvetica Neue"/>
                <a:ea typeface="Arial Unicode MS"/>
                <a:cs typeface="Arial Unicode MS"/>
              </a:rPr>
            </a:br>
            <a:r>
              <a:rPr lang="nl-NL" sz="1800" dirty="0">
                <a:ln>
                  <a:noFill/>
                </a:ln>
                <a:solidFill>
                  <a:srgbClr val="000000"/>
                </a:solidFill>
                <a:effectLst/>
                <a:latin typeface="Helvetica Neue"/>
                <a:ea typeface="Arial Unicode MS"/>
                <a:cs typeface="Arial Unicode MS"/>
              </a:rPr>
              <a:t>de</a:t>
            </a:r>
            <a:r>
              <a:rPr lang="nl-NL" sz="1800" b="1" dirty="0">
                <a:ln>
                  <a:noFill/>
                </a:ln>
                <a:solidFill>
                  <a:srgbClr val="000000"/>
                </a:solidFill>
                <a:effectLst/>
                <a:latin typeface="Helvetica Neue"/>
                <a:ea typeface="Arial Unicode MS"/>
                <a:cs typeface="Arial Unicode MS"/>
              </a:rPr>
              <a:t> coöperatieve Roomboterfabriek </a:t>
            </a:r>
            <a:r>
              <a:rPr lang="ar-SA" sz="1800" b="1" dirty="0">
                <a:ln>
                  <a:noFill/>
                </a:ln>
                <a:solidFill>
                  <a:srgbClr val="000000"/>
                </a:solidFill>
                <a:effectLst/>
                <a:latin typeface="Helvetica Neue"/>
                <a:ea typeface="Arial Unicode MS"/>
                <a:cs typeface="Arial Unicode MS"/>
              </a:rPr>
              <a:t>“</a:t>
            </a:r>
            <a:r>
              <a:rPr lang="nl-NL" sz="1800" b="1" dirty="0">
                <a:ln>
                  <a:noFill/>
                </a:ln>
                <a:solidFill>
                  <a:srgbClr val="000000"/>
                </a:solidFill>
                <a:effectLst/>
                <a:latin typeface="Helvetica Neue"/>
                <a:ea typeface="Arial Unicode MS"/>
                <a:cs typeface="Arial Unicode MS"/>
              </a:rPr>
              <a:t>Gasteren” </a:t>
            </a:r>
            <a:r>
              <a:rPr lang="nl-NL" sz="1800" dirty="0">
                <a:ln>
                  <a:noFill/>
                </a:ln>
                <a:solidFill>
                  <a:srgbClr val="000000"/>
                </a:solidFill>
                <a:effectLst/>
                <a:latin typeface="Helvetica Neue"/>
                <a:ea typeface="Arial Unicode MS"/>
                <a:cs typeface="Arial Unicode MS"/>
              </a:rPr>
              <a:t>is opgericht.</a:t>
            </a:r>
          </a:p>
          <a:p>
            <a:pPr marL="0" indent="0">
              <a:buNone/>
            </a:pPr>
            <a:endParaRPr lang="nl-NL" dirty="0"/>
          </a:p>
        </p:txBody>
      </p:sp>
    </p:spTree>
    <p:extLst>
      <p:ext uri="{BB962C8B-B14F-4D97-AF65-F5344CB8AC3E}">
        <p14:creationId xmlns:p14="http://schemas.microsoft.com/office/powerpoint/2010/main" val="327098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3112F-7D06-8FCA-2B4B-7A4052CF872C}"/>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ED3E775A-D2F8-82F9-1EE0-FD9D059D8D04}"/>
              </a:ext>
            </a:extLst>
          </p:cNvPr>
          <p:cNvSpPr>
            <a:spLocks noGrp="1"/>
          </p:cNvSpPr>
          <p:nvPr>
            <p:ph idx="1"/>
          </p:nvPr>
        </p:nvSpPr>
        <p:spPr>
          <a:solidFill>
            <a:schemeClr val="bg1"/>
          </a:solidFill>
        </p:spPr>
        <p:txBody>
          <a:bodyPr>
            <a:normAutofit fontScale="85000" lnSpcReduction="20000"/>
          </a:bodyPr>
          <a:lstStyle/>
          <a:p>
            <a:endParaRPr lang="nl-NL" dirty="0"/>
          </a:p>
          <a:p>
            <a:pPr marL="0" indent="0">
              <a:buNone/>
            </a:pPr>
            <a:endParaRPr lang="nl-NL"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1800" kern="100" dirty="0">
                <a:effectLst/>
                <a:latin typeface="Calibri" panose="020F0502020204030204" pitchFamily="34" charset="0"/>
                <a:ea typeface="Calibri" panose="020F0502020204030204" pitchFamily="34" charset="0"/>
                <a:cs typeface="Arial" panose="020B0604020202020204" pitchFamily="34" charset="0"/>
              </a:rPr>
              <a:t>. 325.</a:t>
            </a:r>
            <a:br>
              <a:rPr lang="nl-NL" sz="1800" kern="100" dirty="0">
                <a:effectLst/>
                <a:latin typeface="Calibri" panose="020F0502020204030204" pitchFamily="34" charset="0"/>
                <a:ea typeface="Calibri" panose="020F0502020204030204" pitchFamily="34" charset="0"/>
                <a:cs typeface="Arial" panose="020B0604020202020204" pitchFamily="34" charset="0"/>
              </a:rPr>
            </a:br>
            <a:r>
              <a:rPr lang="nl-NL" sz="1800" kern="100" dirty="0">
                <a:effectLst/>
                <a:latin typeface="Calibri" panose="020F0502020204030204" pitchFamily="34" charset="0"/>
                <a:ea typeface="Calibri" panose="020F0502020204030204" pitchFamily="34" charset="0"/>
                <a:cs typeface="Arial" panose="020B0604020202020204" pitchFamily="34" charset="0"/>
              </a:rPr>
              <a:t>Coöperatieve roomboterfabriek „Gasteren", te Gasteren, gemeente Anloo.</a:t>
            </a:r>
            <a:br>
              <a:rPr lang="nl-NL" sz="1800" kern="100" dirty="0">
                <a:effectLst/>
                <a:latin typeface="Calibri" panose="020F0502020204030204" pitchFamily="34" charset="0"/>
                <a:ea typeface="Calibri" panose="020F0502020204030204" pitchFamily="34" charset="0"/>
                <a:cs typeface="Arial" panose="020B0604020202020204" pitchFamily="34" charset="0"/>
              </a:rPr>
            </a:br>
            <a:r>
              <a:rPr lang="nl-NL" sz="1800" kern="100" dirty="0">
                <a:effectLst/>
                <a:latin typeface="Calibri" panose="020F0502020204030204" pitchFamily="34" charset="0"/>
                <a:ea typeface="Calibri" panose="020F0502020204030204" pitchFamily="34" charset="0"/>
                <a:cs typeface="Arial" panose="020B0604020202020204" pitchFamily="34" charset="0"/>
              </a:rPr>
              <a:t>Bijvoegsel tot de </a:t>
            </a:r>
            <a:r>
              <a:rPr lang="nl-NL" sz="1800" i="1" kern="100" dirty="0">
                <a:effectLst/>
                <a:latin typeface="Calibri" panose="020F0502020204030204" pitchFamily="34" charset="0"/>
                <a:ea typeface="Calibri" panose="020F0502020204030204" pitchFamily="34" charset="0"/>
                <a:cs typeface="Arial" panose="020B0604020202020204" pitchFamily="34" charset="0"/>
              </a:rPr>
              <a:t>Nederlandsche Staatscourant </a:t>
            </a:r>
            <a:r>
              <a:rPr lang="nl-NL" sz="1800" kern="100" dirty="0">
                <a:effectLst/>
                <a:latin typeface="Calibri" panose="020F0502020204030204" pitchFamily="34" charset="0"/>
                <a:ea typeface="Calibri" panose="020F0502020204030204" pitchFamily="34" charset="0"/>
                <a:cs typeface="Arial" panose="020B0604020202020204" pitchFamily="34" charset="0"/>
              </a:rPr>
              <a:t>van Zondag 9 en Maandag 10 Juni 1895, n°. 133.</a:t>
            </a:r>
            <a:br>
              <a:rPr lang="nl-NL" sz="1800" kern="100" dirty="0">
                <a:effectLst/>
                <a:latin typeface="Calibri" panose="020F0502020204030204" pitchFamily="34" charset="0"/>
                <a:ea typeface="Calibri" panose="020F0502020204030204" pitchFamily="34" charset="0"/>
                <a:cs typeface="Arial" panose="020B0604020202020204" pitchFamily="34" charset="0"/>
              </a:rPr>
            </a:br>
            <a:endParaRPr lang="nl-NL"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1800" kern="100" dirty="0">
                <a:effectLst/>
                <a:latin typeface="Calibri" panose="020F0502020204030204" pitchFamily="34" charset="0"/>
                <a:ea typeface="Calibri" panose="020F0502020204030204" pitchFamily="34" charset="0"/>
                <a:cs typeface="Arial" panose="020B0604020202020204" pitchFamily="34" charset="0"/>
              </a:rPr>
              <a:t>Op heden, den achttienden Maart achttienhonderd vijf en negentig, verschenen voor mij meester Robertus Driessen ter Meulen, notaris ter standplaats Zuidlaren, arrondissement Assen, provincie Drenthe, in tegenwoordigheid van de na te noemen aan mij notaris bekende en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medegeteekende</a:t>
            </a:r>
            <a:r>
              <a:rPr lang="nl-NL" sz="1800" kern="100" dirty="0">
                <a:effectLst/>
                <a:latin typeface="Calibri" panose="020F0502020204030204" pitchFamily="34" charset="0"/>
                <a:ea typeface="Calibri" panose="020F0502020204030204" pitchFamily="34" charset="0"/>
                <a:cs typeface="Arial" panose="020B0604020202020204" pitchFamily="34" charset="0"/>
              </a:rPr>
              <a:t> getuigen,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heeren</a:t>
            </a:r>
            <a:r>
              <a:rPr lang="nl-NL" sz="1800" kern="100" dirty="0">
                <a:effectLst/>
                <a:latin typeface="Calibri" panose="020F0502020204030204" pitchFamily="34" charset="0"/>
                <a:ea typeface="Calibri" panose="020F0502020204030204" pitchFamily="34" charset="0"/>
                <a:cs typeface="Arial" panose="020B0604020202020204" pitchFamily="34" charset="0"/>
              </a:rPr>
              <a:t>: </a:t>
            </a:r>
            <a:r>
              <a:rPr lang="nl-NL"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Roelof Ottes Meijering, Abel Abels, Jan </a:t>
            </a:r>
            <a:r>
              <a:rPr lang="nl-NL" sz="18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Meursing</a:t>
            </a:r>
            <a:r>
              <a:rPr lang="nl-NL"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a:t>
            </a:r>
            <a:r>
              <a:rPr lang="nl-NL" sz="18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Albart</a:t>
            </a:r>
            <a:r>
              <a:rPr lang="nl-NL"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a:t>
            </a:r>
            <a:r>
              <a:rPr lang="nl-NL" sz="18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Jipping</a:t>
            </a:r>
            <a:r>
              <a:rPr lang="nl-NL"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en Jan Thies</a:t>
            </a:r>
            <a:r>
              <a:rPr lang="nl-NL" sz="1800" kern="100" dirty="0">
                <a:effectLst/>
                <a:latin typeface="Calibri" panose="020F0502020204030204" pitchFamily="34" charset="0"/>
                <a:ea typeface="Calibri" panose="020F0502020204030204" pitchFamily="34" charset="0"/>
                <a:cs typeface="Arial" panose="020B0604020202020204" pitchFamily="34" charset="0"/>
              </a:rPr>
              <a:t>, allen landbouwers, wonende te Gasteren , gemeente Anloo, </a:t>
            </a:r>
            <a:r>
              <a:rPr lang="nl-NL" sz="1800" i="1" kern="100" dirty="0">
                <a:effectLst/>
                <a:latin typeface="Calibri" panose="020F0502020204030204" pitchFamily="34" charset="0"/>
                <a:ea typeface="Calibri" panose="020F0502020204030204" pitchFamily="34" charset="0"/>
                <a:cs typeface="Arial" panose="020B0604020202020204" pitchFamily="34" charset="0"/>
              </a:rPr>
              <a:t>a </a:t>
            </a:r>
            <a:r>
              <a:rPr lang="nl-NL" sz="1800" kern="100" dirty="0">
                <a:effectLst/>
                <a:latin typeface="Calibri" panose="020F0502020204030204" pitchFamily="34" charset="0"/>
                <a:ea typeface="Calibri" panose="020F0502020204030204" pitchFamily="34" charset="0"/>
                <a:cs typeface="Arial" panose="020B0604020202020204" pitchFamily="34" charset="0"/>
              </a:rPr>
              <a:t>voor zich , en </a:t>
            </a:r>
            <a:r>
              <a:rPr lang="nl-NL" sz="1800" i="1" kern="100" dirty="0">
                <a:effectLst/>
                <a:latin typeface="Calibri" panose="020F0502020204030204" pitchFamily="34" charset="0"/>
                <a:ea typeface="Calibri" panose="020F0502020204030204" pitchFamily="34" charset="0"/>
                <a:cs typeface="Arial" panose="020B0604020202020204" pitchFamily="34" charset="0"/>
              </a:rPr>
              <a:t>b </a:t>
            </a:r>
            <a:r>
              <a:rPr lang="nl-NL" sz="1800" kern="100" dirty="0">
                <a:effectLst/>
                <a:latin typeface="Calibri" panose="020F0502020204030204" pitchFamily="34" charset="0"/>
                <a:ea typeface="Calibri" panose="020F0502020204030204" pitchFamily="34" charset="0"/>
                <a:cs typeface="Arial" panose="020B0604020202020204" pitchFamily="34" charset="0"/>
              </a:rPr>
              <a:t>als gemachtigden van:</a:t>
            </a:r>
            <a:br>
              <a:rPr lang="nl-NL" sz="1800" kern="100" dirty="0">
                <a:effectLst/>
                <a:latin typeface="Calibri" panose="020F0502020204030204" pitchFamily="34" charset="0"/>
                <a:ea typeface="Calibri" panose="020F0502020204030204" pitchFamily="34" charset="0"/>
                <a:cs typeface="Arial" panose="020B0604020202020204" pitchFamily="34" charset="0"/>
              </a:rPr>
            </a:br>
            <a:endParaRPr lang="nl-NL"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1800" kern="100" dirty="0">
                <a:effectLst/>
                <a:latin typeface="Calibri" panose="020F0502020204030204" pitchFamily="34" charset="0"/>
                <a:ea typeface="Calibri" panose="020F0502020204030204" pitchFamily="34" charset="0"/>
                <a:cs typeface="Arial" panose="020B0604020202020204" pitchFamily="34" charset="0"/>
              </a:rPr>
              <a:t>- Lucas Tijs, landbouwer, wonende te Gasteren, gemeente Anloo;</a:t>
            </a:r>
            <a:br>
              <a:rPr lang="nl-NL" sz="1800" kern="100" dirty="0">
                <a:effectLst/>
                <a:latin typeface="Calibri" panose="020F0502020204030204" pitchFamily="34" charset="0"/>
                <a:ea typeface="Calibri" panose="020F0502020204030204" pitchFamily="34" charset="0"/>
                <a:cs typeface="Arial" panose="020B0604020202020204" pitchFamily="34" charset="0"/>
              </a:rPr>
            </a:br>
            <a:r>
              <a:rPr lang="nl-NL" sz="1800" kern="100" dirty="0">
                <a:effectLst/>
                <a:latin typeface="Calibri" panose="020F0502020204030204" pitchFamily="34" charset="0"/>
                <a:ea typeface="Calibri" panose="020F0502020204030204" pitchFamily="34" charset="0"/>
                <a:cs typeface="Arial" panose="020B0604020202020204" pitchFamily="34" charset="0"/>
              </a:rPr>
              <a:t>t/m</a:t>
            </a:r>
            <a:br>
              <a:rPr lang="nl-NL" sz="1800" kern="100" dirty="0">
                <a:effectLst/>
                <a:latin typeface="Calibri" panose="020F0502020204030204" pitchFamily="34" charset="0"/>
                <a:ea typeface="Calibri" panose="020F0502020204030204" pitchFamily="34" charset="0"/>
                <a:cs typeface="Arial" panose="020B0604020202020204" pitchFamily="34" charset="0"/>
              </a:rPr>
            </a:br>
            <a:r>
              <a:rPr lang="nl-NL" sz="1800" kern="100" dirty="0">
                <a:effectLst/>
                <a:latin typeface="Calibri" panose="020F0502020204030204" pitchFamily="34" charset="0"/>
                <a:ea typeface="Calibri" panose="020F0502020204030204" pitchFamily="34" charset="0"/>
                <a:cs typeface="Arial" panose="020B0604020202020204" pitchFamily="34" charset="0"/>
              </a:rPr>
              <a:t>- Berend Kleef, landbouwer aldaar;</a:t>
            </a:r>
            <a:br>
              <a:rPr lang="nl-NL" sz="1800" kern="100" dirty="0">
                <a:effectLst/>
                <a:latin typeface="Calibri" panose="020F0502020204030204" pitchFamily="34" charset="0"/>
                <a:ea typeface="Calibri" panose="020F0502020204030204" pitchFamily="34" charset="0"/>
                <a:cs typeface="Arial" panose="020B0604020202020204" pitchFamily="34" charset="0"/>
              </a:rPr>
            </a:br>
            <a:br>
              <a:rPr lang="nl-NL" sz="1800" kern="100" dirty="0">
                <a:effectLst/>
                <a:latin typeface="Calibri" panose="020F0502020204030204" pitchFamily="34" charset="0"/>
                <a:ea typeface="Calibri" panose="020F0502020204030204" pitchFamily="34" charset="0"/>
                <a:cs typeface="Arial" panose="020B0604020202020204" pitchFamily="34" charset="0"/>
              </a:rPr>
            </a:br>
            <a:r>
              <a:rPr lang="nl-NL" sz="1800" kern="100" dirty="0">
                <a:effectLst/>
                <a:latin typeface="Calibri" panose="020F0502020204030204" pitchFamily="34" charset="0"/>
                <a:ea typeface="Calibri" panose="020F0502020204030204" pitchFamily="34" charset="0"/>
                <a:cs typeface="Arial" panose="020B0604020202020204" pitchFamily="34" charset="0"/>
              </a:rPr>
              <a:t>in totaal 28 gemachtigden – zie volgende dia</a:t>
            </a:r>
          </a:p>
          <a:p>
            <a:pPr marL="0" indent="0">
              <a:buNone/>
            </a:pPr>
            <a:r>
              <a:rPr lang="nl-N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En verklaarden de comparanten zoo voor zich als in genoemde </a:t>
            </a:r>
            <a:r>
              <a:rPr lang="nl-NL" sz="18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qualiteiten</a:t>
            </a:r>
            <a:r>
              <a:rPr lang="nl-N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dat zij en hunne lastgevers zijn overeengekomen om onder de benaming van </a:t>
            </a:r>
            <a:r>
              <a:rPr lang="nl-NL" sz="1800" i="1" dirty="0">
                <a:effectLst/>
                <a:highlight>
                  <a:srgbClr val="00FFFF"/>
                </a:highlight>
                <a:latin typeface="Calibri" panose="020F0502020204030204" pitchFamily="34" charset="0"/>
                <a:ea typeface="Calibri" panose="020F0502020204030204" pitchFamily="34" charset="0"/>
                <a:cs typeface="Arial" panose="020B0604020202020204" pitchFamily="34" charset="0"/>
              </a:rPr>
              <a:t>Coöperatieve roomboterfabriek ”Gasteren'' </a:t>
            </a:r>
            <a:r>
              <a:rPr lang="nl-N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op te richten </a:t>
            </a:r>
            <a:r>
              <a:rPr lang="nl-NL" sz="18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eene</a:t>
            </a:r>
            <a:r>
              <a:rPr lang="nl-N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coöperatieve </a:t>
            </a:r>
            <a:r>
              <a:rPr lang="nl-NL" sz="18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vereeniging</a:t>
            </a:r>
            <a:r>
              <a:rPr lang="nl-NL" sz="18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ten doel hebbende het bereiden en te gelde maken van roomboter met uitstrekking van den werkkring ook tot derden, op de navolgende</a:t>
            </a:r>
            <a:br>
              <a:rPr lang="nl-NL" sz="1800" dirty="0">
                <a:effectLst/>
                <a:latin typeface="Calibri" panose="020F0502020204030204" pitchFamily="34" charset="0"/>
                <a:ea typeface="Calibri" panose="020F0502020204030204" pitchFamily="34" charset="0"/>
                <a:cs typeface="Arial" panose="020B0604020202020204" pitchFamily="34" charset="0"/>
              </a:rPr>
            </a:br>
            <a:endParaRPr lang="nl-NL"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1800" b="1" dirty="0">
                <a:effectLst/>
                <a:latin typeface="Calibri" panose="020F0502020204030204" pitchFamily="34" charset="0"/>
                <a:ea typeface="Calibri" panose="020F0502020204030204" pitchFamily="34" charset="0"/>
                <a:cs typeface="Arial" panose="020B0604020202020204" pitchFamily="34" charset="0"/>
              </a:rPr>
              <a:t>VOORWAARDEN EN BEPALINGEN</a:t>
            </a:r>
            <a:endParaRPr lang="nl-NL" dirty="0"/>
          </a:p>
        </p:txBody>
      </p:sp>
      <p:pic>
        <p:nvPicPr>
          <p:cNvPr id="4" name="officeArt object">
            <a:extLst>
              <a:ext uri="{FF2B5EF4-FFF2-40B4-BE49-F238E27FC236}">
                <a16:creationId xmlns:a16="http://schemas.microsoft.com/office/drawing/2014/main" id="{09C8F610-982F-9D17-AD54-7112216FA1EA}"/>
              </a:ext>
            </a:extLst>
          </p:cNvPr>
          <p:cNvPicPr/>
          <p:nvPr/>
        </p:nvPicPr>
        <p:blipFill>
          <a:blip r:embed="rId2"/>
          <a:stretch>
            <a:fillRect/>
          </a:stretch>
        </p:blipFill>
        <p:spPr>
          <a:xfrm>
            <a:off x="3042602" y="367434"/>
            <a:ext cx="6106795" cy="2031365"/>
          </a:xfrm>
          <a:prstGeom prst="rect">
            <a:avLst/>
          </a:prstGeom>
          <a:ln w="12700" cap="flat">
            <a:noFill/>
            <a:miter lim="400000"/>
          </a:ln>
          <a:effectLst/>
        </p:spPr>
      </p:pic>
    </p:spTree>
    <p:extLst>
      <p:ext uri="{BB962C8B-B14F-4D97-AF65-F5344CB8AC3E}">
        <p14:creationId xmlns:p14="http://schemas.microsoft.com/office/powerpoint/2010/main" val="367991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41A0A-C7B9-9A51-4604-156E47491AF4}"/>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CFA8029C-F445-5D77-0659-A26F69B011EC}"/>
              </a:ext>
            </a:extLst>
          </p:cNvPr>
          <p:cNvPicPr>
            <a:picLocks noGrp="1" noChangeAspect="1"/>
          </p:cNvPicPr>
          <p:nvPr>
            <p:ph idx="1"/>
          </p:nvPr>
        </p:nvPicPr>
        <p:blipFill>
          <a:blip r:embed="rId2"/>
          <a:stretch>
            <a:fillRect/>
          </a:stretch>
        </p:blipFill>
        <p:spPr>
          <a:xfrm>
            <a:off x="3322115" y="27591"/>
            <a:ext cx="5296785" cy="6802818"/>
          </a:xfrm>
        </p:spPr>
      </p:pic>
      <p:sp>
        <p:nvSpPr>
          <p:cNvPr id="3" name="Pijl: rechts 2">
            <a:extLst>
              <a:ext uri="{FF2B5EF4-FFF2-40B4-BE49-F238E27FC236}">
                <a16:creationId xmlns:a16="http://schemas.microsoft.com/office/drawing/2014/main" id="{17FCA518-9249-845E-A5EF-20B47198B0AC}"/>
              </a:ext>
            </a:extLst>
          </p:cNvPr>
          <p:cNvSpPr/>
          <p:nvPr/>
        </p:nvSpPr>
        <p:spPr>
          <a:xfrm>
            <a:off x="3322115" y="5296954"/>
            <a:ext cx="380752" cy="1176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Pijl: rechts 3">
            <a:extLst>
              <a:ext uri="{FF2B5EF4-FFF2-40B4-BE49-F238E27FC236}">
                <a16:creationId xmlns:a16="http://schemas.microsoft.com/office/drawing/2014/main" id="{09243605-DE28-E487-9E89-026CD4310582}"/>
              </a:ext>
            </a:extLst>
          </p:cNvPr>
          <p:cNvSpPr/>
          <p:nvPr/>
        </p:nvSpPr>
        <p:spPr>
          <a:xfrm>
            <a:off x="3322115" y="5613600"/>
            <a:ext cx="380752" cy="1176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86F45BF5-8AA8-581F-C1F6-2374D0BAB190}"/>
              </a:ext>
            </a:extLst>
          </p:cNvPr>
          <p:cNvSpPr/>
          <p:nvPr/>
        </p:nvSpPr>
        <p:spPr>
          <a:xfrm>
            <a:off x="3322115" y="6129196"/>
            <a:ext cx="380752" cy="1176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5437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8B575-9AF7-CAB8-C733-C20C94FCC11F}"/>
              </a:ext>
            </a:extLst>
          </p:cNvPr>
          <p:cNvSpPr>
            <a:spLocks noGrp="1"/>
          </p:cNvSpPr>
          <p:nvPr>
            <p:ph type="title"/>
          </p:nvPr>
        </p:nvSpPr>
        <p:spPr>
          <a:solidFill>
            <a:schemeClr val="accent5">
              <a:lumMod val="20000"/>
              <a:lumOff val="80000"/>
            </a:schemeClr>
          </a:solidFill>
        </p:spPr>
        <p:txBody>
          <a:bodyPr/>
          <a:lstStyle/>
          <a:p>
            <a:r>
              <a:rPr lang="nl-NL" sz="1800" b="1" dirty="0">
                <a:effectLst/>
                <a:latin typeface="Calibri" panose="020F0502020204030204" pitchFamily="34" charset="0"/>
                <a:ea typeface="Calibri" panose="020F0502020204030204" pitchFamily="34" charset="0"/>
                <a:cs typeface="Arial" panose="020B0604020202020204" pitchFamily="34" charset="0"/>
              </a:rPr>
              <a:t>VOORWAARDEN EN BEPALINGEN</a:t>
            </a:r>
            <a:endParaRPr lang="nl-NL" dirty="0"/>
          </a:p>
        </p:txBody>
      </p:sp>
      <p:sp>
        <p:nvSpPr>
          <p:cNvPr id="3" name="Tijdelijke aanduiding voor inhoud 2">
            <a:extLst>
              <a:ext uri="{FF2B5EF4-FFF2-40B4-BE49-F238E27FC236}">
                <a16:creationId xmlns:a16="http://schemas.microsoft.com/office/drawing/2014/main" id="{03B7FD68-838F-2FBA-0737-8E43575524C0}"/>
              </a:ext>
            </a:extLst>
          </p:cNvPr>
          <p:cNvSpPr>
            <a:spLocks noGrp="1"/>
          </p:cNvSpPr>
          <p:nvPr>
            <p:ph idx="1"/>
          </p:nvPr>
        </p:nvSpPr>
        <p:spPr>
          <a:solidFill>
            <a:schemeClr val="accent5">
              <a:lumMod val="20000"/>
              <a:lumOff val="80000"/>
            </a:schemeClr>
          </a:solidFill>
        </p:spPr>
        <p:txBody>
          <a:bodyPr/>
          <a:lstStyle/>
          <a:p>
            <a:pPr marL="0" indent="0">
              <a:buNone/>
            </a:pPr>
            <a:r>
              <a:rPr lang="nl-NL" sz="1800" b="1" kern="100" dirty="0">
                <a:effectLst/>
                <a:latin typeface="Calibri" panose="020F0502020204030204" pitchFamily="34" charset="0"/>
                <a:ea typeface="Calibri" panose="020F0502020204030204" pitchFamily="34" charset="0"/>
                <a:cs typeface="Arial" panose="020B0604020202020204" pitchFamily="34" charset="0"/>
              </a:rPr>
              <a:t>Artikel een</a:t>
            </a:r>
            <a:r>
              <a:rPr lang="nl-NL" sz="1800" kern="100" dirty="0">
                <a:effectLst/>
                <a:latin typeface="Calibri" panose="020F0502020204030204" pitchFamily="34" charset="0"/>
                <a:ea typeface="Calibri" panose="020F0502020204030204" pitchFamily="34" charset="0"/>
                <a:cs typeface="Arial" panose="020B0604020202020204" pitchFamily="34" charset="0"/>
              </a:rPr>
              <a:t>.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vereeniging</a:t>
            </a:r>
            <a:r>
              <a:rPr lang="nl-NL" sz="1800" kern="100" dirty="0">
                <a:effectLst/>
                <a:latin typeface="Calibri" panose="020F0502020204030204" pitchFamily="34" charset="0"/>
                <a:ea typeface="Calibri" panose="020F0502020204030204" pitchFamily="34" charset="0"/>
                <a:cs typeface="Arial" panose="020B0604020202020204" pitchFamily="34" charset="0"/>
              </a:rPr>
              <a:t> zal gevestigd zijn te Gasteren, gemeente Anloo, zal aldaar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eene</a:t>
            </a:r>
            <a:r>
              <a:rPr lang="nl-NL" sz="1800" kern="100" dirty="0">
                <a:effectLst/>
                <a:latin typeface="Calibri" panose="020F0502020204030204" pitchFamily="34" charset="0"/>
                <a:ea typeface="Calibri" panose="020F0502020204030204" pitchFamily="34" charset="0"/>
                <a:cs typeface="Arial" panose="020B0604020202020204" pitchFamily="34" charset="0"/>
              </a:rPr>
              <a:t> fabriek met bergplaats en kantoor stichten en kiest voor alle handelingen of gedingen aldaar, haar domicilie, zoo mede al hare leden.</a:t>
            </a:r>
            <a:br>
              <a:rPr lang="nl-NL" sz="1800" kern="100" dirty="0">
                <a:effectLst/>
                <a:latin typeface="Calibri" panose="020F0502020204030204" pitchFamily="34" charset="0"/>
                <a:ea typeface="Calibri" panose="020F0502020204030204" pitchFamily="34" charset="0"/>
                <a:cs typeface="Arial" panose="020B0604020202020204" pitchFamily="34" charset="0"/>
              </a:rPr>
            </a:br>
            <a:endParaRPr lang="nl-NL"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1800" b="1" kern="100" dirty="0">
                <a:effectLst/>
                <a:latin typeface="Calibri" panose="020F0502020204030204" pitchFamily="34" charset="0"/>
                <a:ea typeface="Calibri" panose="020F0502020204030204" pitchFamily="34" charset="0"/>
                <a:cs typeface="Arial" panose="020B0604020202020204" pitchFamily="34" charset="0"/>
              </a:rPr>
              <a:t>Artikel twee</a:t>
            </a:r>
            <a:r>
              <a:rPr lang="nl-NL" sz="1800" kern="100" dirty="0">
                <a:effectLst/>
                <a:latin typeface="Calibri" panose="020F0502020204030204" pitchFamily="34" charset="0"/>
                <a:ea typeface="Calibri" panose="020F0502020204030204" pitchFamily="34" charset="0"/>
                <a:cs typeface="Arial" panose="020B0604020202020204" pitchFamily="34" charset="0"/>
              </a:rPr>
              <a:t>. Voor de oprichting der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vereeniging</a:t>
            </a:r>
            <a:r>
              <a:rPr lang="nl-NL" sz="1800" kern="100" dirty="0">
                <a:effectLst/>
                <a:latin typeface="Calibri" panose="020F0502020204030204" pitchFamily="34" charset="0"/>
                <a:ea typeface="Calibri" panose="020F0502020204030204" pitchFamily="34" charset="0"/>
                <a:cs typeface="Arial" panose="020B0604020202020204" pitchFamily="34" charset="0"/>
              </a:rPr>
              <a:t>, het stichten der fabriek cum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annexis</a:t>
            </a:r>
            <a:r>
              <a:rPr lang="nl-NL" sz="1800" kern="100" dirty="0">
                <a:effectLst/>
                <a:latin typeface="Calibri" panose="020F0502020204030204" pitchFamily="34" charset="0"/>
                <a:ea typeface="Calibri" panose="020F0502020204030204" pitchFamily="34" charset="0"/>
                <a:cs typeface="Arial" panose="020B0604020202020204" pitchFamily="34" charset="0"/>
              </a:rPr>
              <a:t>, het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aankoopen</a:t>
            </a:r>
            <a:r>
              <a:rPr lang="nl-NL" sz="1800" kern="100" dirty="0">
                <a:effectLst/>
                <a:latin typeface="Calibri" panose="020F0502020204030204" pitchFamily="34" charset="0"/>
                <a:ea typeface="Calibri" panose="020F0502020204030204" pitchFamily="34" charset="0"/>
                <a:cs typeface="Arial" panose="020B0604020202020204" pitchFamily="34" charset="0"/>
              </a:rPr>
              <a:t> der grond waarop de fabriek zal worden gebouwd, het bekostigen der werktuigen, gereedschappen en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verderen</a:t>
            </a:r>
            <a:r>
              <a:rPr lang="nl-NL" sz="1800" kern="100" dirty="0">
                <a:effectLst/>
                <a:latin typeface="Calibri" panose="020F0502020204030204" pitchFamily="34" charset="0"/>
                <a:ea typeface="Calibri" panose="020F0502020204030204" pitchFamily="34" charset="0"/>
                <a:cs typeface="Arial" panose="020B0604020202020204" pitchFamily="34" charset="0"/>
              </a:rPr>
              <a:t> inventaris, alsmede fonds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benoodigd</a:t>
            </a:r>
            <a:r>
              <a:rPr lang="nl-NL" sz="1800" kern="100" dirty="0">
                <a:effectLst/>
                <a:latin typeface="Calibri" panose="020F0502020204030204" pitchFamily="34" charset="0"/>
                <a:ea typeface="Calibri" panose="020F0502020204030204" pitchFamily="34" charset="0"/>
                <a:cs typeface="Arial" panose="020B0604020202020204" pitchFamily="34" charset="0"/>
              </a:rPr>
              <a:t> voor bedrijfskapitaal </a:t>
            </a:r>
            <a:r>
              <a:rPr lang="nl-NL"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zal voor maatschappelijk kapitaal gesteld worden </a:t>
            </a:r>
            <a:r>
              <a:rPr lang="nl-NL" sz="18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eene</a:t>
            </a:r>
            <a:r>
              <a:rPr lang="nl-NL"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som van twee duizend vijfhonderd gulden en zullen uitgegeven worden </a:t>
            </a:r>
            <a:r>
              <a:rPr lang="nl-NL" sz="1800" kern="100" dirty="0" err="1">
                <a:effectLst/>
                <a:highlight>
                  <a:srgbClr val="00FFFF"/>
                </a:highlight>
                <a:latin typeface="Calibri" panose="020F0502020204030204" pitchFamily="34" charset="0"/>
                <a:ea typeface="Calibri" panose="020F0502020204030204" pitchFamily="34" charset="0"/>
                <a:cs typeface="Arial" panose="020B0604020202020204" pitchFamily="34" charset="0"/>
              </a:rPr>
              <a:t>aandeelen</a:t>
            </a:r>
            <a:r>
              <a:rPr lang="nl-NL" sz="1800" kern="100" dirty="0">
                <a:effectLst/>
                <a:highlight>
                  <a:srgbClr val="00FFFF"/>
                </a:highlight>
                <a:latin typeface="Calibri" panose="020F0502020204030204" pitchFamily="34" charset="0"/>
                <a:ea typeface="Calibri" panose="020F0502020204030204" pitchFamily="34" charset="0"/>
                <a:cs typeface="Arial" panose="020B0604020202020204" pitchFamily="34" charset="0"/>
              </a:rPr>
              <a:t> groot twintig gulden.</a:t>
            </a:r>
            <a:r>
              <a:rPr lang="nl-NL" sz="1800" kern="100" dirty="0">
                <a:effectLst/>
                <a:latin typeface="Calibri" panose="020F0502020204030204" pitchFamily="34" charset="0"/>
                <a:ea typeface="Calibri" panose="020F0502020204030204" pitchFamily="34" charset="0"/>
                <a:cs typeface="Arial" panose="020B0604020202020204" pitchFamily="34" charset="0"/>
              </a:rPr>
              <a:t> Er is deelgenomen door de comparanten en door de lastgevers:</a:t>
            </a:r>
            <a:br>
              <a:rPr lang="nl-NL" sz="1800" kern="100" dirty="0">
                <a:effectLst/>
                <a:latin typeface="Calibri" panose="020F0502020204030204" pitchFamily="34" charset="0"/>
                <a:ea typeface="Calibri" panose="020F0502020204030204" pitchFamily="34" charset="0"/>
                <a:cs typeface="Arial" panose="020B0604020202020204" pitchFamily="34" charset="0"/>
              </a:rPr>
            </a:br>
            <a:endParaRPr lang="nl-NL"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nl-NL" sz="1800" kern="100" dirty="0">
                <a:effectLst/>
                <a:latin typeface="Calibri" panose="020F0502020204030204" pitchFamily="34" charset="0"/>
                <a:ea typeface="Calibri" panose="020F0502020204030204" pitchFamily="34" charset="0"/>
                <a:cs typeface="Arial" panose="020B0604020202020204" pitchFamily="34" charset="0"/>
              </a:rPr>
              <a:t>Roelof Ottes Meijering voornoemd voor zes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aandeelen</a:t>
            </a:r>
            <a:r>
              <a:rPr lang="nl-NL" sz="1800" kern="100" dirty="0">
                <a:effectLst/>
                <a:latin typeface="Calibri" panose="020F0502020204030204" pitchFamily="34" charset="0"/>
                <a:ea typeface="Calibri" panose="020F0502020204030204" pitchFamily="34" charset="0"/>
                <a:cs typeface="Arial" panose="020B0604020202020204" pitchFamily="34" charset="0"/>
              </a:rPr>
              <a:t> of honderd twintig gulden ;</a:t>
            </a:r>
            <a:br>
              <a:rPr lang="nl-NL" sz="1800" kern="100" dirty="0">
                <a:effectLst/>
                <a:latin typeface="Calibri" panose="020F0502020204030204" pitchFamily="34" charset="0"/>
                <a:ea typeface="Calibri" panose="020F0502020204030204" pitchFamily="34" charset="0"/>
                <a:cs typeface="Arial" panose="020B0604020202020204" pitchFamily="34" charset="0"/>
              </a:rPr>
            </a:br>
            <a:r>
              <a:rPr lang="nl-NL" sz="1800" kern="100" dirty="0">
                <a:effectLst/>
                <a:latin typeface="Calibri" panose="020F0502020204030204" pitchFamily="34" charset="0"/>
                <a:ea typeface="Calibri" panose="020F0502020204030204" pitchFamily="34" charset="0"/>
                <a:cs typeface="Arial" panose="020B0604020202020204" pitchFamily="34" charset="0"/>
              </a:rPr>
              <a:t>t/m</a:t>
            </a:r>
            <a:br>
              <a:rPr lang="nl-NL" sz="1800" kern="100" dirty="0">
                <a:effectLst/>
                <a:latin typeface="Calibri" panose="020F0502020204030204" pitchFamily="34" charset="0"/>
                <a:ea typeface="Calibri" panose="020F0502020204030204" pitchFamily="34" charset="0"/>
                <a:cs typeface="Arial" panose="020B0604020202020204" pitchFamily="34" charset="0"/>
              </a:rPr>
            </a:br>
            <a:r>
              <a:rPr lang="nl-NL" sz="1800" dirty="0">
                <a:effectLst/>
                <a:latin typeface="Calibri" panose="020F0502020204030204" pitchFamily="34" charset="0"/>
                <a:ea typeface="Calibri" panose="020F0502020204030204" pitchFamily="34" charset="0"/>
                <a:cs typeface="Arial" panose="020B0604020202020204" pitchFamily="34" charset="0"/>
              </a:rPr>
              <a:t>Berend Kleef voornoemd voor twee </a:t>
            </a:r>
            <a:r>
              <a:rPr lang="nl-NL" sz="1800" dirty="0" err="1">
                <a:effectLst/>
                <a:latin typeface="Calibri" panose="020F0502020204030204" pitchFamily="34" charset="0"/>
                <a:ea typeface="Calibri" panose="020F0502020204030204" pitchFamily="34" charset="0"/>
                <a:cs typeface="Arial" panose="020B0604020202020204" pitchFamily="34" charset="0"/>
              </a:rPr>
              <a:t>aandeelen</a:t>
            </a:r>
            <a:r>
              <a:rPr lang="nl-NL" sz="1800" dirty="0">
                <a:effectLst/>
                <a:latin typeface="Calibri" panose="020F0502020204030204" pitchFamily="34" charset="0"/>
                <a:ea typeface="Calibri" panose="020F0502020204030204" pitchFamily="34" charset="0"/>
                <a:cs typeface="Arial" panose="020B0604020202020204" pitchFamily="34" charset="0"/>
              </a:rPr>
              <a:t> of veertig gulden.</a:t>
            </a:r>
            <a:br>
              <a:rPr lang="nl-NL" sz="1800" dirty="0">
                <a:effectLst/>
                <a:latin typeface="Calibri" panose="020F0502020204030204" pitchFamily="34" charset="0"/>
                <a:ea typeface="Calibri" panose="020F0502020204030204" pitchFamily="34" charset="0"/>
                <a:cs typeface="Arial" panose="020B0604020202020204" pitchFamily="34" charset="0"/>
              </a:rPr>
            </a:br>
            <a:br>
              <a:rPr lang="nl-NL" sz="1800" dirty="0">
                <a:effectLst/>
                <a:latin typeface="Calibri" panose="020F0502020204030204" pitchFamily="34" charset="0"/>
                <a:ea typeface="Calibri" panose="020F0502020204030204" pitchFamily="34" charset="0"/>
                <a:cs typeface="Arial" panose="020B0604020202020204" pitchFamily="34" charset="0"/>
              </a:rPr>
            </a:br>
            <a:r>
              <a:rPr lang="nl-NL" sz="1800" dirty="0">
                <a:effectLst/>
                <a:latin typeface="Calibri" panose="020F0502020204030204" pitchFamily="34" charset="0"/>
                <a:ea typeface="Calibri" panose="020F0502020204030204" pitchFamily="34" charset="0"/>
                <a:cs typeface="Arial" panose="020B0604020202020204" pitchFamily="34" charset="0"/>
              </a:rPr>
              <a:t>in totaal 34 aandeelhouders</a:t>
            </a:r>
            <a:endParaRPr lang="nl-NL" dirty="0"/>
          </a:p>
        </p:txBody>
      </p:sp>
    </p:spTree>
    <p:extLst>
      <p:ext uri="{BB962C8B-B14F-4D97-AF65-F5344CB8AC3E}">
        <p14:creationId xmlns:p14="http://schemas.microsoft.com/office/powerpoint/2010/main" val="403173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70429-6FBB-7A60-22AE-ED182D63595B}"/>
              </a:ext>
            </a:extLst>
          </p:cNvPr>
          <p:cNvSpPr>
            <a:spLocks noGrp="1"/>
          </p:cNvSpPr>
          <p:nvPr>
            <p:ph type="title"/>
          </p:nvPr>
        </p:nvSpPr>
        <p:spPr>
          <a:xfrm>
            <a:off x="1136073" y="198870"/>
            <a:ext cx="10208490" cy="1325563"/>
          </a:xfrm>
        </p:spPr>
        <p:txBody>
          <a:bodyPr/>
          <a:lstStyle/>
          <a:p>
            <a:r>
              <a:rPr lang="nl-NL" sz="1800" dirty="0">
                <a:ln>
                  <a:noFill/>
                </a:ln>
                <a:solidFill>
                  <a:srgbClr val="000000"/>
                </a:solidFill>
                <a:effectLst/>
                <a:latin typeface="Helvetica Neue"/>
                <a:ea typeface="Arial Unicode MS"/>
                <a:cs typeface="Arial Unicode MS"/>
              </a:rPr>
              <a:t>De boterfabriek stond aan de Brink tussen </a:t>
            </a:r>
            <a:r>
              <a:rPr lang="nl-NL" sz="1800" dirty="0" err="1">
                <a:ln>
                  <a:noFill/>
                </a:ln>
                <a:solidFill>
                  <a:srgbClr val="000000"/>
                </a:solidFill>
                <a:effectLst/>
                <a:latin typeface="Helvetica Neue"/>
                <a:ea typeface="Arial Unicode MS"/>
                <a:cs typeface="Arial Unicode MS"/>
              </a:rPr>
              <a:t>nr</a:t>
            </a:r>
            <a:r>
              <a:rPr lang="nl-NL" sz="1800" dirty="0">
                <a:ln>
                  <a:noFill/>
                </a:ln>
                <a:solidFill>
                  <a:srgbClr val="000000"/>
                </a:solidFill>
                <a:effectLst/>
                <a:latin typeface="Helvetica Neue"/>
                <a:ea typeface="Arial Unicode MS"/>
                <a:cs typeface="Arial Unicode MS"/>
              </a:rPr>
              <a:t>: 3 en </a:t>
            </a:r>
            <a:r>
              <a:rPr lang="nl-NL" sz="1800" dirty="0" err="1">
                <a:ln>
                  <a:noFill/>
                </a:ln>
                <a:solidFill>
                  <a:srgbClr val="000000"/>
                </a:solidFill>
                <a:effectLst/>
                <a:latin typeface="Helvetica Neue"/>
                <a:ea typeface="Arial Unicode MS"/>
                <a:cs typeface="Arial Unicode MS"/>
              </a:rPr>
              <a:t>nr</a:t>
            </a:r>
            <a:r>
              <a:rPr lang="nl-NL" sz="1800" dirty="0">
                <a:ln>
                  <a:noFill/>
                </a:ln>
                <a:solidFill>
                  <a:srgbClr val="000000"/>
                </a:solidFill>
                <a:effectLst/>
                <a:latin typeface="Helvetica Neue"/>
                <a:ea typeface="Arial Unicode MS"/>
                <a:cs typeface="Arial Unicode MS"/>
              </a:rPr>
              <a:t>: 5 mooi midden in het dorp, zodat niemand </a:t>
            </a:r>
            <a:br>
              <a:rPr lang="nl-NL" sz="1800" dirty="0">
                <a:ln>
                  <a:noFill/>
                </a:ln>
                <a:solidFill>
                  <a:srgbClr val="000000"/>
                </a:solidFill>
                <a:effectLst/>
                <a:latin typeface="Helvetica Neue"/>
                <a:ea typeface="Arial Unicode MS"/>
                <a:cs typeface="Arial Unicode MS"/>
              </a:rPr>
            </a:br>
            <a:r>
              <a:rPr lang="nl-NL" sz="1800" dirty="0">
                <a:ln>
                  <a:noFill/>
                </a:ln>
                <a:solidFill>
                  <a:srgbClr val="000000"/>
                </a:solidFill>
                <a:effectLst/>
                <a:latin typeface="Helvetica Neue"/>
                <a:ea typeface="Arial Unicode MS"/>
                <a:cs typeface="Arial Unicode MS"/>
              </a:rPr>
              <a:t>ver hoefde te reizen, de wegen waren toen nog onverhard en niet altijd even goed begaanbaar.</a:t>
            </a:r>
            <a:br>
              <a:rPr lang="nl-NL" sz="1800" dirty="0">
                <a:ln>
                  <a:noFill/>
                </a:ln>
                <a:solidFill>
                  <a:srgbClr val="000000"/>
                </a:solidFill>
                <a:effectLst/>
                <a:latin typeface="Helvetica Neue"/>
                <a:ea typeface="Arial Unicode MS"/>
                <a:cs typeface="Arial Unicode MS"/>
              </a:rPr>
            </a:br>
            <a:r>
              <a:rPr lang="nl-NL" sz="1800" dirty="0">
                <a:ln>
                  <a:noFill/>
                </a:ln>
                <a:solidFill>
                  <a:srgbClr val="000000"/>
                </a:solidFill>
                <a:effectLst/>
                <a:latin typeface="Helvetica Neue"/>
                <a:ea typeface="Helvetica Neue"/>
                <a:cs typeface="Helvetica Neue"/>
              </a:rPr>
              <a:t>Boterfabriek: blauwe vakje kadaster nummer: Perceel: Anloo-O-1810.</a:t>
            </a:r>
            <a:endParaRPr lang="nl-NL" dirty="0"/>
          </a:p>
        </p:txBody>
      </p:sp>
      <p:pic>
        <p:nvPicPr>
          <p:cNvPr id="4" name="officeArt object">
            <a:extLst>
              <a:ext uri="{FF2B5EF4-FFF2-40B4-BE49-F238E27FC236}">
                <a16:creationId xmlns:a16="http://schemas.microsoft.com/office/drawing/2014/main" id="{B9ADFACB-844F-CB20-3DDF-C08D232E9F17}"/>
              </a:ext>
            </a:extLst>
          </p:cNvPr>
          <p:cNvPicPr>
            <a:picLocks noGrp="1"/>
          </p:cNvPicPr>
          <p:nvPr>
            <p:ph idx="1"/>
          </p:nvPr>
        </p:nvPicPr>
        <p:blipFill>
          <a:blip r:embed="rId2"/>
          <a:stretch>
            <a:fillRect/>
          </a:stretch>
        </p:blipFill>
        <p:spPr>
          <a:xfrm>
            <a:off x="3084945" y="1450109"/>
            <a:ext cx="6003637" cy="5303776"/>
          </a:xfrm>
          <a:prstGeom prst="rect">
            <a:avLst/>
          </a:prstGeom>
          <a:ln w="12700" cap="flat">
            <a:noFill/>
            <a:miter lim="400000"/>
          </a:ln>
          <a:effectLst/>
        </p:spPr>
      </p:pic>
    </p:spTree>
    <p:extLst>
      <p:ext uri="{BB962C8B-B14F-4D97-AF65-F5344CB8AC3E}">
        <p14:creationId xmlns:p14="http://schemas.microsoft.com/office/powerpoint/2010/main" val="321890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17669-143C-AADD-7A03-7F6D50D45886}"/>
              </a:ext>
            </a:extLst>
          </p:cNvPr>
          <p:cNvSpPr>
            <a:spLocks noGrp="1"/>
          </p:cNvSpPr>
          <p:nvPr>
            <p:ph type="title"/>
          </p:nvPr>
        </p:nvSpPr>
        <p:spPr/>
        <p:txBody>
          <a:bodyPr/>
          <a:lstStyle/>
          <a:p>
            <a:r>
              <a:rPr lang="nl-NL" dirty="0"/>
              <a:t>                       </a:t>
            </a:r>
            <a:r>
              <a:rPr lang="nl-NL" sz="3600" b="1" dirty="0"/>
              <a:t>Kaart </a:t>
            </a:r>
            <a:r>
              <a:rPr lang="nl-NL" sz="3600" b="1" dirty="0" err="1"/>
              <a:t>Topotijdreis</a:t>
            </a:r>
            <a:r>
              <a:rPr lang="nl-NL" sz="3600" b="1" dirty="0"/>
              <a:t> - 1907</a:t>
            </a:r>
          </a:p>
        </p:txBody>
      </p:sp>
      <p:pic>
        <p:nvPicPr>
          <p:cNvPr id="4" name="officeArt object">
            <a:extLst>
              <a:ext uri="{FF2B5EF4-FFF2-40B4-BE49-F238E27FC236}">
                <a16:creationId xmlns:a16="http://schemas.microsoft.com/office/drawing/2014/main" id="{46057FC1-4985-2C2A-3E9C-5EDB23996C5D}"/>
              </a:ext>
            </a:extLst>
          </p:cNvPr>
          <p:cNvPicPr>
            <a:picLocks noGrp="1"/>
          </p:cNvPicPr>
          <p:nvPr>
            <p:ph idx="1"/>
          </p:nvPr>
        </p:nvPicPr>
        <p:blipFill>
          <a:blip r:embed="rId2"/>
          <a:stretch>
            <a:fillRect/>
          </a:stretch>
        </p:blipFill>
        <p:spPr>
          <a:xfrm>
            <a:off x="2670772" y="1412341"/>
            <a:ext cx="6637425" cy="4764622"/>
          </a:xfrm>
          <a:prstGeom prst="rect">
            <a:avLst/>
          </a:prstGeom>
          <a:ln w="12700" cap="flat">
            <a:noFill/>
            <a:miter lim="400000"/>
          </a:ln>
          <a:effectLst/>
        </p:spPr>
      </p:pic>
    </p:spTree>
    <p:extLst>
      <p:ext uri="{BB962C8B-B14F-4D97-AF65-F5344CB8AC3E}">
        <p14:creationId xmlns:p14="http://schemas.microsoft.com/office/powerpoint/2010/main" val="149363717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1090</Words>
  <Application>Microsoft Office PowerPoint</Application>
  <PresentationFormat>Breedbeeld</PresentationFormat>
  <Paragraphs>109</Paragraphs>
  <Slides>28</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Calibri Light</vt:lpstr>
      <vt:lpstr>Helvetica Neue</vt:lpstr>
      <vt:lpstr>Kantoorthema</vt:lpstr>
      <vt:lpstr>     Roomboterfabriek “Gasteren” te Gasteren  1895-1915</vt:lpstr>
      <vt:lpstr>Het ontstaan</vt:lpstr>
      <vt:lpstr>Oostermoer optocht Annen 2005</vt:lpstr>
      <vt:lpstr>HET BEGIN VAN DE ZUIVELINDUSTRIE IN DRENTHE</vt:lpstr>
      <vt:lpstr>PowerPoint-presentatie</vt:lpstr>
      <vt:lpstr>PowerPoint-presentatie</vt:lpstr>
      <vt:lpstr>VOORWAARDEN EN BEPALINGEN</vt:lpstr>
      <vt:lpstr>De boterfabriek stond aan de Brink tussen nr: 3 en nr: 5 mooi midden in het dorp, zodat niemand  ver hoefde te reizen, de wegen waren toen nog onverhard en niet altijd even goed begaanbaar. Boterfabriek: blauwe vakje kadaster nummer: Perceel: Anloo-O-1810.</vt:lpstr>
      <vt:lpstr>                       Kaart Topotijdreis - 1907</vt:lpstr>
      <vt:lpstr>Boter karnen </vt:lpstr>
      <vt:lpstr>PowerPoint-presentatie</vt:lpstr>
      <vt:lpstr>Boterfabriek Deurze - 1900</vt:lpstr>
      <vt:lpstr>Boterfabriek Balloo – De Drie Eenheid - 1905</vt:lpstr>
      <vt:lpstr>Boterfabriek Donderen - 1895</vt:lpstr>
      <vt:lpstr>PowerPoint-presentatie</vt:lpstr>
      <vt:lpstr>PowerPoint-presentatie</vt:lpstr>
      <vt:lpstr>PowerPoint-presentatie</vt:lpstr>
      <vt:lpstr>Directeur F. Snoeiing</vt:lpstr>
      <vt:lpstr>In 1903 waren in Drenthe het grootste aantal zuivelfabriekjes in werking, namelijk 102 stuks: 59 handkrachtfabriekjes en 43 stoomzuivelfabrieken</vt:lpstr>
      <vt:lpstr>Gasteren 1906: 32 Leden; 120 koeien; 279,726 kg melk; 9544,9 kg boter</vt:lpstr>
      <vt:lpstr>PowerPoint-presentatie</vt:lpstr>
      <vt:lpstr>                                                      Een foto uit Gasteren jaren 40?</vt:lpstr>
      <vt:lpstr>.</vt:lpstr>
      <vt:lpstr>.</vt:lpstr>
      <vt:lpstr>                                  Wat gebeurde er na de opheffing van de boterfabrieken?</vt:lpstr>
      <vt:lpstr>                                        Wat gebeurde er na de opheffing met de melk?</vt:lpstr>
      <vt:lpstr>                              CONCLUSIE: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Herman Roepman</dc:creator>
  <cp:lastModifiedBy>Herman Roepman</cp:lastModifiedBy>
  <cp:revision>7</cp:revision>
  <dcterms:created xsi:type="dcterms:W3CDTF">2024-08-27T15:16:04Z</dcterms:created>
  <dcterms:modified xsi:type="dcterms:W3CDTF">2024-09-19T15:24:37Z</dcterms:modified>
</cp:coreProperties>
</file>